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3"/>
  </p:notesMasterIdLst>
  <p:handoutMasterIdLst>
    <p:handoutMasterId r:id="rId84"/>
  </p:handoutMasterIdLst>
  <p:sldIdLst>
    <p:sldId id="257" r:id="rId5"/>
    <p:sldId id="1423" r:id="rId6"/>
    <p:sldId id="1390" r:id="rId7"/>
    <p:sldId id="1389" r:id="rId8"/>
    <p:sldId id="1387" r:id="rId9"/>
    <p:sldId id="1427" r:id="rId10"/>
    <p:sldId id="1393" r:id="rId11"/>
    <p:sldId id="501" r:id="rId12"/>
    <p:sldId id="502" r:id="rId13"/>
    <p:sldId id="503" r:id="rId14"/>
    <p:sldId id="1388" r:id="rId15"/>
    <p:sldId id="330" r:id="rId16"/>
    <p:sldId id="277" r:id="rId17"/>
    <p:sldId id="1382" r:id="rId18"/>
    <p:sldId id="1383" r:id="rId19"/>
    <p:sldId id="1384" r:id="rId20"/>
    <p:sldId id="1394" r:id="rId21"/>
    <p:sldId id="1402" r:id="rId22"/>
    <p:sldId id="1426" r:id="rId23"/>
    <p:sldId id="1395" r:id="rId24"/>
    <p:sldId id="1349" r:id="rId25"/>
    <p:sldId id="1189" r:id="rId26"/>
    <p:sldId id="1121" r:id="rId27"/>
    <p:sldId id="1152" r:id="rId28"/>
    <p:sldId id="470" r:id="rId29"/>
    <p:sldId id="1186" r:id="rId30"/>
    <p:sldId id="1362" r:id="rId31"/>
    <p:sldId id="1363" r:id="rId32"/>
    <p:sldId id="1084" r:id="rId33"/>
    <p:sldId id="1190" r:id="rId34"/>
    <p:sldId id="1191" r:id="rId35"/>
    <p:sldId id="1396" r:id="rId36"/>
    <p:sldId id="1397" r:id="rId37"/>
    <p:sldId id="1192" r:id="rId38"/>
    <p:sldId id="1193" r:id="rId39"/>
    <p:sldId id="1194" r:id="rId40"/>
    <p:sldId id="1195" r:id="rId41"/>
    <p:sldId id="1092" r:id="rId42"/>
    <p:sldId id="1398" r:id="rId43"/>
    <p:sldId id="1096" r:id="rId44"/>
    <p:sldId id="1196" r:id="rId45"/>
    <p:sldId id="1098" r:id="rId46"/>
    <p:sldId id="1197" r:id="rId47"/>
    <p:sldId id="1100" r:id="rId48"/>
    <p:sldId id="1101" r:id="rId49"/>
    <p:sldId id="1160" r:id="rId50"/>
    <p:sldId id="1102" r:id="rId51"/>
    <p:sldId id="1103" r:id="rId52"/>
    <p:sldId id="1119" r:id="rId53"/>
    <p:sldId id="1126" r:id="rId54"/>
    <p:sldId id="1428" r:id="rId55"/>
    <p:sldId id="1429" r:id="rId56"/>
    <p:sldId id="1095" r:id="rId57"/>
    <p:sldId id="1401" r:id="rId58"/>
    <p:sldId id="1150" r:id="rId59"/>
    <p:sldId id="1405" r:id="rId60"/>
    <p:sldId id="1406" r:id="rId61"/>
    <p:sldId id="1407" r:id="rId62"/>
    <p:sldId id="1408" r:id="rId63"/>
    <p:sldId id="1409" r:id="rId64"/>
    <p:sldId id="1410" r:id="rId65"/>
    <p:sldId id="1411" r:id="rId66"/>
    <p:sldId id="1412" r:id="rId67"/>
    <p:sldId id="1413" r:id="rId68"/>
    <p:sldId id="1414" r:id="rId69"/>
    <p:sldId id="361" r:id="rId70"/>
    <p:sldId id="1415" r:id="rId71"/>
    <p:sldId id="514" r:id="rId72"/>
    <p:sldId id="1416" r:id="rId73"/>
    <p:sldId id="1417" r:id="rId74"/>
    <p:sldId id="1418" r:id="rId75"/>
    <p:sldId id="1224" r:id="rId76"/>
    <p:sldId id="512" r:id="rId77"/>
    <p:sldId id="340" r:id="rId78"/>
    <p:sldId id="1419" r:id="rId79"/>
    <p:sldId id="1420" r:id="rId80"/>
    <p:sldId id="1421" r:id="rId81"/>
    <p:sldId id="530" r:id="rId8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Expectations-Outcomes" id="{D25E6146-5831-47A5-9B7D-BE3ED18665D6}">
          <p14:sldIdLst>
            <p14:sldId id="257"/>
            <p14:sldId id="1423"/>
            <p14:sldId id="1390"/>
            <p14:sldId id="1389"/>
            <p14:sldId id="1387"/>
          </p14:sldIdLst>
        </p14:section>
        <p14:section name="MTSS M&amp;M Metaphors" id="{3514030E-0168-4CDC-8A82-D25C1E8672C1}">
          <p14:sldIdLst>
            <p14:sldId id="1427"/>
            <p14:sldId id="1393"/>
            <p14:sldId id="501"/>
            <p14:sldId id="502"/>
            <p14:sldId id="503"/>
          </p14:sldIdLst>
        </p14:section>
        <p14:section name="PCBS Overview" id="{9CF730D5-15EC-4188-9727-8B2CBC24092B}">
          <p14:sldIdLst>
            <p14:sldId id="1388"/>
            <p14:sldId id="330"/>
            <p14:sldId id="277"/>
            <p14:sldId id="1382"/>
            <p14:sldId id="1383"/>
            <p14:sldId id="1384"/>
            <p14:sldId id="1394"/>
            <p14:sldId id="1402"/>
            <p14:sldId id="1426"/>
          </p14:sldIdLst>
        </p14:section>
        <p14:section name="FB Thinking HWY ABC Road Trip" id="{0B3CC4AE-448E-49E7-AF5C-966729379262}">
          <p14:sldIdLst>
            <p14:sldId id="1395"/>
            <p14:sldId id="1349"/>
            <p14:sldId id="1189"/>
            <p14:sldId id="1121"/>
            <p14:sldId id="1152"/>
            <p14:sldId id="470"/>
            <p14:sldId id="1186"/>
            <p14:sldId id="1362"/>
            <p14:sldId id="1363"/>
          </p14:sldIdLst>
        </p14:section>
        <p14:section name="Behavior" id="{C7930BFC-D380-4F44-A916-B1C0CC3D6EF2}">
          <p14:sldIdLst>
            <p14:sldId id="1084"/>
            <p14:sldId id="1190"/>
            <p14:sldId id="1191"/>
            <p14:sldId id="1396"/>
            <p14:sldId id="1397"/>
          </p14:sldIdLst>
        </p14:section>
        <p14:section name="Antecdent" id="{44E4EB58-A16A-461C-B1D3-2BD615D6F901}">
          <p14:sldIdLst>
            <p14:sldId id="1192"/>
            <p14:sldId id="1193"/>
            <p14:sldId id="1194"/>
            <p14:sldId id="1195"/>
            <p14:sldId id="1092"/>
            <p14:sldId id="1398"/>
          </p14:sldIdLst>
        </p14:section>
        <p14:section name="Consequence" id="{B2915F05-94F6-496A-815D-28528AE6BD66}">
          <p14:sldIdLst>
            <p14:sldId id="1096"/>
            <p14:sldId id="1196"/>
            <p14:sldId id="1098"/>
            <p14:sldId id="1197"/>
            <p14:sldId id="1100"/>
            <p14:sldId id="1101"/>
            <p14:sldId id="1160"/>
            <p14:sldId id="1102"/>
          </p14:sldIdLst>
        </p14:section>
        <p14:section name="Summary Statement" id="{A49B7268-61EA-46A3-8608-17A4D5F13C3C}">
          <p14:sldIdLst>
            <p14:sldId id="1103"/>
            <p14:sldId id="1119"/>
            <p14:sldId id="1126"/>
            <p14:sldId id="1428"/>
            <p14:sldId id="1429"/>
            <p14:sldId id="1095"/>
          </p14:sldIdLst>
        </p14:section>
        <p14:section name="CPCBS Self Assessment Survey" id="{C4D98D32-D958-4948-BF65-24100092480E}">
          <p14:sldIdLst>
            <p14:sldId id="1401"/>
            <p14:sldId id="1150"/>
            <p14:sldId id="1405"/>
            <p14:sldId id="1406"/>
            <p14:sldId id="1407"/>
          </p14:sldIdLst>
        </p14:section>
        <p14:section name="Foundations-Settings" id="{06C871BD-4FE1-47B0-A1CB-6E64384270AB}">
          <p14:sldIdLst>
            <p14:sldId id="1408"/>
            <p14:sldId id="1409"/>
            <p14:sldId id="1410"/>
            <p14:sldId id="1411"/>
            <p14:sldId id="1412"/>
          </p14:sldIdLst>
        </p14:section>
        <p14:section name="Foundations-Routines" id="{D4D75C14-5C5B-46FC-AA9B-F4DAB057C150}">
          <p14:sldIdLst>
            <p14:sldId id="1413"/>
            <p14:sldId id="1414"/>
            <p14:sldId id="361"/>
            <p14:sldId id="1415"/>
            <p14:sldId id="514"/>
            <p14:sldId id="1416"/>
            <p14:sldId id="1417"/>
            <p14:sldId id="1418"/>
            <p14:sldId id="1224"/>
          </p14:sldIdLst>
        </p14:section>
        <p14:section name="Prevention Practices Carousel" id="{668C6D59-39E5-4751-AF91-9AA006F9EE85}">
          <p14:sldIdLst>
            <p14:sldId id="512"/>
            <p14:sldId id="340"/>
            <p14:sldId id="1419"/>
            <p14:sldId id="1420"/>
            <p14:sldId id="1421"/>
            <p14:sldId id="5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90" autoAdjust="0"/>
    <p:restoredTop sz="61513" autoAdjust="0"/>
  </p:normalViewPr>
  <p:slideViewPr>
    <p:cSldViewPr snapToGrid="0">
      <p:cViewPr varScale="1">
        <p:scale>
          <a:sx n="41" d="100"/>
          <a:sy n="41" d="100"/>
        </p:scale>
        <p:origin x="34" y="211"/>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2207"/>
    </p:cViewPr>
  </p:sorter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Workbook9"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9"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val>
            <c:numRef>
              <c:f>Sheet1!$C$1:$C$2</c:f>
              <c:numCache>
                <c:formatCode>General</c:formatCode>
                <c:ptCount val="2"/>
                <c:pt idx="0">
                  <c:v>12</c:v>
                </c:pt>
                <c:pt idx="1">
                  <c:v>88</c:v>
                </c:pt>
              </c:numCache>
            </c:numRef>
          </c:val>
          <c:extLst>
            <c:ext xmlns:c16="http://schemas.microsoft.com/office/drawing/2014/chart" uri="{C3380CC4-5D6E-409C-BE32-E72D297353CC}">
              <c16:uniqueId val="{00000000-FE53-4EB4-B314-95625E60F5A6}"/>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val>
            <c:numRef>
              <c:f>Sheet1!$E$1:$E$2</c:f>
              <c:numCache>
                <c:formatCode>General</c:formatCode>
                <c:ptCount val="2"/>
                <c:pt idx="0">
                  <c:v>50</c:v>
                </c:pt>
                <c:pt idx="1">
                  <c:v>50</c:v>
                </c:pt>
              </c:numCache>
            </c:numRef>
          </c:val>
          <c:extLst>
            <c:ext xmlns:c16="http://schemas.microsoft.com/office/drawing/2014/chart" uri="{C3380CC4-5D6E-409C-BE32-E72D297353CC}">
              <c16:uniqueId val="{00000000-61B2-461A-A2AB-816D3A6E9184}"/>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0FC2D-A66D-4CE8-AEF7-D6587837FA5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C63B4DA-0F14-4EE3-B8F7-4BA73B8816FE}">
      <dgm:prSet phldrT="[Text]" custT="1"/>
      <dgm:spPr>
        <a:solidFill>
          <a:srgbClr val="000099"/>
        </a:solidFill>
        <a:ln w="76200">
          <a:solidFill>
            <a:schemeClr val="accent2"/>
          </a:solidFill>
        </a:ln>
      </dgm:spPr>
      <dgm:t>
        <a:bodyPr/>
        <a:lstStyle/>
        <a:p>
          <a:r>
            <a:rPr lang="en-US" sz="3200" dirty="0">
              <a:solidFill>
                <a:schemeClr val="bg1"/>
              </a:solidFill>
              <a:latin typeface="Rockwell" pitchFamily="18" charset="0"/>
            </a:rPr>
            <a:t>Problem Behavior</a:t>
          </a:r>
          <a:r>
            <a:rPr lang="en-US" sz="2400" dirty="0">
              <a:solidFill>
                <a:schemeClr val="tx2"/>
              </a:solidFill>
            </a:rPr>
            <a:t>	</a:t>
          </a:r>
        </a:p>
      </dgm:t>
    </dgm:pt>
    <dgm:pt modelId="{5E61FD46-FDF6-4B67-BC2D-D7BFB9B820A2}" type="parTrans" cxnId="{0BB48330-7F77-4FB1-8601-99C25DD87EB2}">
      <dgm:prSet/>
      <dgm:spPr/>
      <dgm:t>
        <a:bodyPr/>
        <a:lstStyle/>
        <a:p>
          <a:endParaRPr lang="en-US"/>
        </a:p>
      </dgm:t>
    </dgm:pt>
    <dgm:pt modelId="{549FE9ED-7040-45E0-B92A-419C9EEB080F}" type="sibTrans" cxnId="{0BB48330-7F77-4FB1-8601-99C25DD87EB2}">
      <dgm:prSet/>
      <dgm:spPr/>
      <dgm:t>
        <a:bodyPr/>
        <a:lstStyle/>
        <a:p>
          <a:endParaRPr lang="en-US"/>
        </a:p>
      </dgm:t>
    </dgm:pt>
    <dgm:pt modelId="{5B1F608A-8B9D-4168-8810-0083418E7F8A}" type="asst">
      <dgm:prSet phldrT="[Text]"/>
      <dgm:spPr>
        <a:solidFill>
          <a:srgbClr val="C00000"/>
        </a:solidFill>
        <a:ln w="76200">
          <a:solidFill>
            <a:schemeClr val="bg1"/>
          </a:solidFill>
        </a:ln>
      </dgm:spPr>
      <dgm:t>
        <a:bodyPr/>
        <a:lstStyle/>
        <a:p>
          <a:r>
            <a:rPr lang="en-US" dirty="0">
              <a:latin typeface="Rockwell" pitchFamily="18" charset="0"/>
            </a:rPr>
            <a:t>Obtain/Get Something</a:t>
          </a:r>
        </a:p>
      </dgm:t>
    </dgm:pt>
    <dgm:pt modelId="{88C6506F-CC48-4BB7-A14C-7C0B4471637F}" type="parTrans" cxnId="{FB8474E5-3797-44D7-961B-4A73CEE53495}">
      <dgm:prSet/>
      <dgm:spPr>
        <a:ln w="76200">
          <a:solidFill>
            <a:schemeClr val="bg1"/>
          </a:solidFill>
        </a:ln>
      </dgm:spPr>
      <dgm:t>
        <a:bodyPr/>
        <a:lstStyle/>
        <a:p>
          <a:endParaRPr lang="en-US"/>
        </a:p>
      </dgm:t>
    </dgm:pt>
    <dgm:pt modelId="{DFFF03C5-05A8-4099-82FA-59416DC155DD}" type="sibTrans" cxnId="{FB8474E5-3797-44D7-961B-4A73CEE53495}">
      <dgm:prSet/>
      <dgm:spPr/>
      <dgm:t>
        <a:bodyPr/>
        <a:lstStyle/>
        <a:p>
          <a:endParaRPr lang="en-US"/>
        </a:p>
      </dgm:t>
    </dgm:pt>
    <dgm:pt modelId="{FB87D90C-C881-4018-ABE0-7A693F6FBBFC}">
      <dgm:prSet phldrT="[Text]"/>
      <dgm:spPr>
        <a:solidFill>
          <a:srgbClr val="333399"/>
        </a:solidFill>
        <a:ln w="76200">
          <a:solidFill>
            <a:schemeClr val="bg1"/>
          </a:solidFill>
        </a:ln>
      </dgm:spPr>
      <dgm:t>
        <a:bodyPr/>
        <a:lstStyle/>
        <a:p>
          <a:r>
            <a:rPr lang="en-US" dirty="0">
              <a:latin typeface="Rockwell" pitchFamily="18" charset="0"/>
            </a:rPr>
            <a:t>Sensory Stimulation</a:t>
          </a:r>
        </a:p>
      </dgm:t>
    </dgm:pt>
    <dgm:pt modelId="{BB1A22A8-8998-403C-A313-6EBBBF723626}" type="parTrans" cxnId="{4A50B140-CEFB-4363-87E8-8702A903F2E7}">
      <dgm:prSet/>
      <dgm:spPr>
        <a:ln w="76200">
          <a:solidFill>
            <a:schemeClr val="bg1"/>
          </a:solidFill>
        </a:ln>
      </dgm:spPr>
      <dgm:t>
        <a:bodyPr/>
        <a:lstStyle/>
        <a:p>
          <a:endParaRPr lang="en-US"/>
        </a:p>
      </dgm:t>
    </dgm:pt>
    <dgm:pt modelId="{BC470480-C588-45EA-9C82-F058BC4800D5}" type="sibTrans" cxnId="{4A50B140-CEFB-4363-87E8-8702A903F2E7}">
      <dgm:prSet/>
      <dgm:spPr/>
      <dgm:t>
        <a:bodyPr/>
        <a:lstStyle/>
        <a:p>
          <a:endParaRPr lang="en-US"/>
        </a:p>
      </dgm:t>
    </dgm:pt>
    <dgm:pt modelId="{C1444AA4-4302-4E79-B1FC-13CFEF267686}">
      <dgm:prSet phldrT="[Text]"/>
      <dgm:spPr>
        <a:solidFill>
          <a:srgbClr val="333399"/>
        </a:solidFill>
        <a:ln w="76200">
          <a:solidFill>
            <a:schemeClr val="bg1"/>
          </a:solidFill>
        </a:ln>
      </dgm:spPr>
      <dgm:t>
        <a:bodyPr/>
        <a:lstStyle/>
        <a:p>
          <a:r>
            <a:rPr lang="en-US" dirty="0">
              <a:latin typeface="Rockwell" pitchFamily="18" charset="0"/>
            </a:rPr>
            <a:t>Social</a:t>
          </a:r>
        </a:p>
      </dgm:t>
    </dgm:pt>
    <dgm:pt modelId="{D7608E23-1933-4E63-B91B-CFE33EFFBA62}" type="parTrans" cxnId="{191B0483-5E6F-4619-981A-AF6D1DC441EF}">
      <dgm:prSet/>
      <dgm:spPr/>
      <dgm:t>
        <a:bodyPr/>
        <a:lstStyle/>
        <a:p>
          <a:endParaRPr lang="en-US"/>
        </a:p>
      </dgm:t>
    </dgm:pt>
    <dgm:pt modelId="{1F91CF2B-C3E7-45A9-A1DE-4A8D6FD32B1B}" type="sibTrans" cxnId="{191B0483-5E6F-4619-981A-AF6D1DC441EF}">
      <dgm:prSet/>
      <dgm:spPr/>
      <dgm:t>
        <a:bodyPr/>
        <a:lstStyle/>
        <a:p>
          <a:endParaRPr lang="en-US"/>
        </a:p>
      </dgm:t>
    </dgm:pt>
    <dgm:pt modelId="{6018FB8B-0DDA-4C1F-ADB3-B183FB850C2A}">
      <dgm:prSet phldrT="[Text]"/>
      <dgm:spPr>
        <a:solidFill>
          <a:srgbClr val="333399"/>
        </a:solidFill>
        <a:ln w="76200">
          <a:solidFill>
            <a:schemeClr val="bg1"/>
          </a:solidFill>
        </a:ln>
      </dgm:spPr>
      <dgm:t>
        <a:bodyPr/>
        <a:lstStyle/>
        <a:p>
          <a:r>
            <a:rPr lang="en-US" dirty="0">
              <a:latin typeface="Rockwell" pitchFamily="18" charset="0"/>
            </a:rPr>
            <a:t>Tangible Activity</a:t>
          </a:r>
        </a:p>
      </dgm:t>
    </dgm:pt>
    <dgm:pt modelId="{392FBE95-43A3-4BBD-84CD-4E08D783A747}" type="parTrans" cxnId="{87FC5A4C-D249-4B8C-984B-AC23C344475E}">
      <dgm:prSet/>
      <dgm:spPr/>
      <dgm:t>
        <a:bodyPr/>
        <a:lstStyle/>
        <a:p>
          <a:endParaRPr lang="en-US"/>
        </a:p>
      </dgm:t>
    </dgm:pt>
    <dgm:pt modelId="{D6424ADD-D2B1-4215-A0F7-330430FE8EEA}" type="sibTrans" cxnId="{87FC5A4C-D249-4B8C-984B-AC23C344475E}">
      <dgm:prSet/>
      <dgm:spPr/>
      <dgm:t>
        <a:bodyPr/>
        <a:lstStyle/>
        <a:p>
          <a:endParaRPr lang="en-US"/>
        </a:p>
      </dgm:t>
    </dgm:pt>
    <dgm:pt modelId="{D1D41ED0-567E-4EBC-8958-B3B4EE830E21}" type="asst">
      <dgm:prSet phldrT="[Text]"/>
      <dgm:spPr>
        <a:solidFill>
          <a:srgbClr val="C00000"/>
        </a:solidFill>
        <a:ln w="76200">
          <a:solidFill>
            <a:schemeClr val="bg1"/>
          </a:solidFill>
        </a:ln>
      </dgm:spPr>
      <dgm:t>
        <a:bodyPr/>
        <a:lstStyle/>
        <a:p>
          <a:r>
            <a:rPr lang="en-US" dirty="0">
              <a:latin typeface="Rockwell" pitchFamily="18" charset="0"/>
            </a:rPr>
            <a:t>Escape/Avoid Something</a:t>
          </a:r>
        </a:p>
      </dgm:t>
    </dgm:pt>
    <dgm:pt modelId="{523731CA-AF1F-4E2A-BBFF-2CFB66F628F1}" type="parTrans" cxnId="{584E5554-66F7-458C-9EF3-CF45B1A3CE21}">
      <dgm:prSet/>
      <dgm:spPr>
        <a:ln w="76200">
          <a:solidFill>
            <a:schemeClr val="bg1"/>
          </a:solidFill>
        </a:ln>
      </dgm:spPr>
      <dgm:t>
        <a:bodyPr/>
        <a:lstStyle/>
        <a:p>
          <a:endParaRPr lang="en-US"/>
        </a:p>
      </dgm:t>
    </dgm:pt>
    <dgm:pt modelId="{629D46D9-2BB1-4945-8DFA-135B6CD62DED}" type="sibTrans" cxnId="{584E5554-66F7-458C-9EF3-CF45B1A3CE21}">
      <dgm:prSet/>
      <dgm:spPr/>
      <dgm:t>
        <a:bodyPr/>
        <a:lstStyle/>
        <a:p>
          <a:endParaRPr lang="en-US"/>
        </a:p>
      </dgm:t>
    </dgm:pt>
    <dgm:pt modelId="{56328179-039C-4691-871F-B214DA618A33}">
      <dgm:prSet phldrT="[Text]"/>
      <dgm:spPr>
        <a:solidFill>
          <a:srgbClr val="333399"/>
        </a:solidFill>
        <a:ln w="76200">
          <a:solidFill>
            <a:schemeClr val="bg1"/>
          </a:solidFill>
        </a:ln>
      </dgm:spPr>
      <dgm:t>
        <a:bodyPr/>
        <a:lstStyle/>
        <a:p>
          <a:r>
            <a:rPr lang="en-US" dirty="0">
              <a:latin typeface="Rockwell" pitchFamily="18" charset="0"/>
            </a:rPr>
            <a:t>Adult/Peer</a:t>
          </a:r>
        </a:p>
      </dgm:t>
    </dgm:pt>
    <dgm:pt modelId="{740BB20A-C193-4BE2-B4EF-453716F2220E}" type="sibTrans" cxnId="{4462ADA2-7437-46F5-AECA-14C6A4B009B3}">
      <dgm:prSet/>
      <dgm:spPr/>
      <dgm:t>
        <a:bodyPr/>
        <a:lstStyle/>
        <a:p>
          <a:endParaRPr lang="en-US"/>
        </a:p>
      </dgm:t>
    </dgm:pt>
    <dgm:pt modelId="{22C8613D-ED41-4929-AC00-76D2994926F7}" type="parTrans" cxnId="{4462ADA2-7437-46F5-AECA-14C6A4B009B3}">
      <dgm:prSet/>
      <dgm:spPr>
        <a:ln w="76200">
          <a:solidFill>
            <a:schemeClr val="bg1"/>
          </a:solidFill>
        </a:ln>
      </dgm:spPr>
      <dgm:t>
        <a:bodyPr/>
        <a:lstStyle/>
        <a:p>
          <a:endParaRPr lang="en-US"/>
        </a:p>
      </dgm:t>
    </dgm:pt>
    <dgm:pt modelId="{6C44790C-0177-4B39-8FD0-02E187E04441}" type="pres">
      <dgm:prSet presAssocID="{B1B0FC2D-A66D-4CE8-AEF7-D6587837FA54}" presName="hierChild1" presStyleCnt="0">
        <dgm:presLayoutVars>
          <dgm:orgChart val="1"/>
          <dgm:chPref val="1"/>
          <dgm:dir/>
          <dgm:animOne val="branch"/>
          <dgm:animLvl val="lvl"/>
          <dgm:resizeHandles/>
        </dgm:presLayoutVars>
      </dgm:prSet>
      <dgm:spPr/>
    </dgm:pt>
    <dgm:pt modelId="{2299E7FC-B5C7-4E69-892C-6AC393B87BDE}" type="pres">
      <dgm:prSet presAssocID="{7C63B4DA-0F14-4EE3-B8F7-4BA73B8816FE}" presName="hierRoot1" presStyleCnt="0">
        <dgm:presLayoutVars>
          <dgm:hierBranch val="init"/>
        </dgm:presLayoutVars>
      </dgm:prSet>
      <dgm:spPr/>
    </dgm:pt>
    <dgm:pt modelId="{A816E3BA-2AA2-4132-84B9-7E4729EAB778}" type="pres">
      <dgm:prSet presAssocID="{7C63B4DA-0F14-4EE3-B8F7-4BA73B8816FE}" presName="rootComposite1" presStyleCnt="0"/>
      <dgm:spPr/>
    </dgm:pt>
    <dgm:pt modelId="{63035B04-20D6-4846-836B-AE11C88E1FD5}" type="pres">
      <dgm:prSet presAssocID="{7C63B4DA-0F14-4EE3-B8F7-4BA73B8816FE}" presName="rootText1" presStyleLbl="node0" presStyleIdx="0" presStyleCnt="1">
        <dgm:presLayoutVars>
          <dgm:chPref val="3"/>
        </dgm:presLayoutVars>
      </dgm:prSet>
      <dgm:spPr/>
    </dgm:pt>
    <dgm:pt modelId="{E84C3550-20C2-4548-9490-9378C3B3D8FD}" type="pres">
      <dgm:prSet presAssocID="{7C63B4DA-0F14-4EE3-B8F7-4BA73B8816FE}" presName="rootConnector1" presStyleLbl="node1" presStyleIdx="0" presStyleCnt="0"/>
      <dgm:spPr/>
    </dgm:pt>
    <dgm:pt modelId="{5C985319-D6FB-41B8-B982-F6B44C10FB6D}" type="pres">
      <dgm:prSet presAssocID="{7C63B4DA-0F14-4EE3-B8F7-4BA73B8816FE}" presName="hierChild2" presStyleCnt="0"/>
      <dgm:spPr/>
    </dgm:pt>
    <dgm:pt modelId="{EF2E624C-9860-4034-83DB-D7AA7365A4BD}" type="pres">
      <dgm:prSet presAssocID="{BB1A22A8-8998-403C-A313-6EBBBF723626}" presName="Name37" presStyleLbl="parChTrans1D2" presStyleIdx="0" presStyleCnt="5"/>
      <dgm:spPr/>
    </dgm:pt>
    <dgm:pt modelId="{87CF4A66-ED82-4798-92BA-750D3AD07FA3}" type="pres">
      <dgm:prSet presAssocID="{FB87D90C-C881-4018-ABE0-7A693F6FBBFC}" presName="hierRoot2" presStyleCnt="0">
        <dgm:presLayoutVars>
          <dgm:hierBranch val="init"/>
        </dgm:presLayoutVars>
      </dgm:prSet>
      <dgm:spPr/>
    </dgm:pt>
    <dgm:pt modelId="{E52030BC-10BC-4C0A-89A5-72B8767085DD}" type="pres">
      <dgm:prSet presAssocID="{FB87D90C-C881-4018-ABE0-7A693F6FBBFC}" presName="rootComposite" presStyleCnt="0"/>
      <dgm:spPr/>
    </dgm:pt>
    <dgm:pt modelId="{09D0123E-6988-438A-A5A4-6B3882DF365C}" type="pres">
      <dgm:prSet presAssocID="{FB87D90C-C881-4018-ABE0-7A693F6FBBFC}" presName="rootText" presStyleLbl="node2" presStyleIdx="0" presStyleCnt="3">
        <dgm:presLayoutVars>
          <dgm:chPref val="3"/>
        </dgm:presLayoutVars>
      </dgm:prSet>
      <dgm:spPr/>
    </dgm:pt>
    <dgm:pt modelId="{403E046D-DBEA-4B66-AC3F-6913F658F7F7}" type="pres">
      <dgm:prSet presAssocID="{FB87D90C-C881-4018-ABE0-7A693F6FBBFC}" presName="rootConnector" presStyleLbl="node2" presStyleIdx="0" presStyleCnt="3"/>
      <dgm:spPr/>
    </dgm:pt>
    <dgm:pt modelId="{15B4D4B3-1F18-4F24-B834-8C225F4FFF05}" type="pres">
      <dgm:prSet presAssocID="{FB87D90C-C881-4018-ABE0-7A693F6FBBFC}" presName="hierChild4" presStyleCnt="0"/>
      <dgm:spPr/>
    </dgm:pt>
    <dgm:pt modelId="{AA32B50D-D827-45D8-B01B-AAFA3D0B2F87}" type="pres">
      <dgm:prSet presAssocID="{FB87D90C-C881-4018-ABE0-7A693F6FBBFC}" presName="hierChild5" presStyleCnt="0"/>
      <dgm:spPr/>
    </dgm:pt>
    <dgm:pt modelId="{B94C25BA-8D38-4B81-A746-33033D5AC433}" type="pres">
      <dgm:prSet presAssocID="{D7608E23-1933-4E63-B91B-CFE33EFFBA62}" presName="Name37" presStyleLbl="parChTrans1D2" presStyleIdx="1" presStyleCnt="5"/>
      <dgm:spPr/>
    </dgm:pt>
    <dgm:pt modelId="{6609AEA9-0C7C-4491-8D17-D070F0F1E1B6}" type="pres">
      <dgm:prSet presAssocID="{C1444AA4-4302-4E79-B1FC-13CFEF267686}" presName="hierRoot2" presStyleCnt="0">
        <dgm:presLayoutVars>
          <dgm:hierBranch val="init"/>
        </dgm:presLayoutVars>
      </dgm:prSet>
      <dgm:spPr/>
    </dgm:pt>
    <dgm:pt modelId="{0A02D5A3-2AB0-418A-BD05-9CDF8D42C463}" type="pres">
      <dgm:prSet presAssocID="{C1444AA4-4302-4E79-B1FC-13CFEF267686}" presName="rootComposite" presStyleCnt="0"/>
      <dgm:spPr/>
    </dgm:pt>
    <dgm:pt modelId="{E4A0A96C-A0B6-40B0-98AA-4CA3712F0A12}" type="pres">
      <dgm:prSet presAssocID="{C1444AA4-4302-4E79-B1FC-13CFEF267686}" presName="rootText" presStyleLbl="node2" presStyleIdx="1" presStyleCnt="3">
        <dgm:presLayoutVars>
          <dgm:chPref val="3"/>
        </dgm:presLayoutVars>
      </dgm:prSet>
      <dgm:spPr/>
    </dgm:pt>
    <dgm:pt modelId="{4A06C888-C823-44B5-9FBF-3D180255EE4C}" type="pres">
      <dgm:prSet presAssocID="{C1444AA4-4302-4E79-B1FC-13CFEF267686}" presName="rootConnector" presStyleLbl="node2" presStyleIdx="1" presStyleCnt="3"/>
      <dgm:spPr/>
    </dgm:pt>
    <dgm:pt modelId="{94912014-69FE-421E-9435-4471D845F5C3}" type="pres">
      <dgm:prSet presAssocID="{C1444AA4-4302-4E79-B1FC-13CFEF267686}" presName="hierChild4" presStyleCnt="0"/>
      <dgm:spPr/>
    </dgm:pt>
    <dgm:pt modelId="{9D77C5DD-9B1A-4053-83D8-AC5D9A753E99}" type="pres">
      <dgm:prSet presAssocID="{22C8613D-ED41-4929-AC00-76D2994926F7}" presName="Name37" presStyleLbl="parChTrans1D3" presStyleIdx="0" presStyleCnt="1"/>
      <dgm:spPr/>
    </dgm:pt>
    <dgm:pt modelId="{A6637E76-C335-4D29-A13F-F788A14CFA38}" type="pres">
      <dgm:prSet presAssocID="{56328179-039C-4691-871F-B214DA618A33}" presName="hierRoot2" presStyleCnt="0">
        <dgm:presLayoutVars>
          <dgm:hierBranch val="init"/>
        </dgm:presLayoutVars>
      </dgm:prSet>
      <dgm:spPr/>
    </dgm:pt>
    <dgm:pt modelId="{19E13A63-6F65-4B03-8608-065CA36613F7}" type="pres">
      <dgm:prSet presAssocID="{56328179-039C-4691-871F-B214DA618A33}" presName="rootComposite" presStyleCnt="0"/>
      <dgm:spPr/>
    </dgm:pt>
    <dgm:pt modelId="{8FDAFE4C-DC35-4AEC-B225-D40403099BD4}" type="pres">
      <dgm:prSet presAssocID="{56328179-039C-4691-871F-B214DA618A33}" presName="rootText" presStyleLbl="node3" presStyleIdx="0" presStyleCnt="1">
        <dgm:presLayoutVars>
          <dgm:chPref val="3"/>
        </dgm:presLayoutVars>
      </dgm:prSet>
      <dgm:spPr/>
    </dgm:pt>
    <dgm:pt modelId="{0A3C78B7-AF32-42F9-81CE-62EC5632BCD0}" type="pres">
      <dgm:prSet presAssocID="{56328179-039C-4691-871F-B214DA618A33}" presName="rootConnector" presStyleLbl="node3" presStyleIdx="0" presStyleCnt="1"/>
      <dgm:spPr/>
    </dgm:pt>
    <dgm:pt modelId="{29C63198-D6BF-4A08-BC9E-6F83036B06EC}" type="pres">
      <dgm:prSet presAssocID="{56328179-039C-4691-871F-B214DA618A33}" presName="hierChild4" presStyleCnt="0"/>
      <dgm:spPr/>
    </dgm:pt>
    <dgm:pt modelId="{C1321302-3AD7-4DAE-B614-57816EA8DE8F}" type="pres">
      <dgm:prSet presAssocID="{56328179-039C-4691-871F-B214DA618A33}" presName="hierChild5" presStyleCnt="0"/>
      <dgm:spPr/>
    </dgm:pt>
    <dgm:pt modelId="{EFDC3D85-8D84-491A-85DD-290532F54A21}" type="pres">
      <dgm:prSet presAssocID="{C1444AA4-4302-4E79-B1FC-13CFEF267686}" presName="hierChild5" presStyleCnt="0"/>
      <dgm:spPr/>
    </dgm:pt>
    <dgm:pt modelId="{5C265E9C-9842-4ABD-BBE1-BFB4D0833C4E}" type="pres">
      <dgm:prSet presAssocID="{392FBE95-43A3-4BBD-84CD-4E08D783A747}" presName="Name37" presStyleLbl="parChTrans1D2" presStyleIdx="2" presStyleCnt="5"/>
      <dgm:spPr/>
    </dgm:pt>
    <dgm:pt modelId="{8F91C751-E3C4-4950-B6A0-418AAF6C7885}" type="pres">
      <dgm:prSet presAssocID="{6018FB8B-0DDA-4C1F-ADB3-B183FB850C2A}" presName="hierRoot2" presStyleCnt="0">
        <dgm:presLayoutVars>
          <dgm:hierBranch val="init"/>
        </dgm:presLayoutVars>
      </dgm:prSet>
      <dgm:spPr/>
    </dgm:pt>
    <dgm:pt modelId="{550892BC-C0D0-41F6-9E36-AF7A28A4E2A5}" type="pres">
      <dgm:prSet presAssocID="{6018FB8B-0DDA-4C1F-ADB3-B183FB850C2A}" presName="rootComposite" presStyleCnt="0"/>
      <dgm:spPr/>
    </dgm:pt>
    <dgm:pt modelId="{9CAC5B2B-6F5F-4D86-86D4-FD84C3EB9C68}" type="pres">
      <dgm:prSet presAssocID="{6018FB8B-0DDA-4C1F-ADB3-B183FB850C2A}" presName="rootText" presStyleLbl="node2" presStyleIdx="2" presStyleCnt="3">
        <dgm:presLayoutVars>
          <dgm:chPref val="3"/>
        </dgm:presLayoutVars>
      </dgm:prSet>
      <dgm:spPr/>
    </dgm:pt>
    <dgm:pt modelId="{70085AD3-BE0E-4EC5-9239-51948A68B1FF}" type="pres">
      <dgm:prSet presAssocID="{6018FB8B-0DDA-4C1F-ADB3-B183FB850C2A}" presName="rootConnector" presStyleLbl="node2" presStyleIdx="2" presStyleCnt="3"/>
      <dgm:spPr/>
    </dgm:pt>
    <dgm:pt modelId="{B93583D6-3193-4F64-905C-3C7F70C6F9C0}" type="pres">
      <dgm:prSet presAssocID="{6018FB8B-0DDA-4C1F-ADB3-B183FB850C2A}" presName="hierChild4" presStyleCnt="0"/>
      <dgm:spPr/>
    </dgm:pt>
    <dgm:pt modelId="{EA409EA2-3E65-483F-8EDD-BE64398F4695}" type="pres">
      <dgm:prSet presAssocID="{6018FB8B-0DDA-4C1F-ADB3-B183FB850C2A}" presName="hierChild5" presStyleCnt="0"/>
      <dgm:spPr/>
    </dgm:pt>
    <dgm:pt modelId="{C344158C-32A7-4CB9-9539-4383C167F810}" type="pres">
      <dgm:prSet presAssocID="{7C63B4DA-0F14-4EE3-B8F7-4BA73B8816FE}" presName="hierChild3" presStyleCnt="0"/>
      <dgm:spPr/>
    </dgm:pt>
    <dgm:pt modelId="{BE6415E6-1393-4025-8A53-2ADB141E6749}" type="pres">
      <dgm:prSet presAssocID="{88C6506F-CC48-4BB7-A14C-7C0B4471637F}" presName="Name111" presStyleLbl="parChTrans1D2" presStyleIdx="3" presStyleCnt="5"/>
      <dgm:spPr/>
    </dgm:pt>
    <dgm:pt modelId="{ECBD6AEF-1515-4E7A-8479-77E3F0ACD004}" type="pres">
      <dgm:prSet presAssocID="{5B1F608A-8B9D-4168-8810-0083418E7F8A}" presName="hierRoot3" presStyleCnt="0">
        <dgm:presLayoutVars>
          <dgm:hierBranch val="init"/>
        </dgm:presLayoutVars>
      </dgm:prSet>
      <dgm:spPr/>
    </dgm:pt>
    <dgm:pt modelId="{DC36B6C5-8B1F-459C-AF97-D4D457A65702}" type="pres">
      <dgm:prSet presAssocID="{5B1F608A-8B9D-4168-8810-0083418E7F8A}" presName="rootComposite3" presStyleCnt="0"/>
      <dgm:spPr/>
    </dgm:pt>
    <dgm:pt modelId="{E388B93F-B9C5-4B01-AF2B-2D71C577964E}" type="pres">
      <dgm:prSet presAssocID="{5B1F608A-8B9D-4168-8810-0083418E7F8A}" presName="rootText3" presStyleLbl="asst1" presStyleIdx="0" presStyleCnt="2" custLinFactNeighborX="-15854" custLinFactNeighborY="-4963">
        <dgm:presLayoutVars>
          <dgm:chPref val="3"/>
        </dgm:presLayoutVars>
      </dgm:prSet>
      <dgm:spPr/>
    </dgm:pt>
    <dgm:pt modelId="{27CE4C08-0FDE-4D8F-990A-C64223A2583A}" type="pres">
      <dgm:prSet presAssocID="{5B1F608A-8B9D-4168-8810-0083418E7F8A}" presName="rootConnector3" presStyleLbl="asst1" presStyleIdx="0" presStyleCnt="2"/>
      <dgm:spPr/>
    </dgm:pt>
    <dgm:pt modelId="{53BA0F7E-0116-4123-B04E-0E244EA3E296}" type="pres">
      <dgm:prSet presAssocID="{5B1F608A-8B9D-4168-8810-0083418E7F8A}" presName="hierChild6" presStyleCnt="0"/>
      <dgm:spPr/>
    </dgm:pt>
    <dgm:pt modelId="{CD83256B-A07C-49C2-99AC-03C88BC99BA6}" type="pres">
      <dgm:prSet presAssocID="{5B1F608A-8B9D-4168-8810-0083418E7F8A}" presName="hierChild7" presStyleCnt="0"/>
      <dgm:spPr/>
    </dgm:pt>
    <dgm:pt modelId="{842BAA9A-C27F-4F2A-A14A-4D549CA4A423}" type="pres">
      <dgm:prSet presAssocID="{523731CA-AF1F-4E2A-BBFF-2CFB66F628F1}" presName="Name111" presStyleLbl="parChTrans1D2" presStyleIdx="4" presStyleCnt="5"/>
      <dgm:spPr/>
    </dgm:pt>
    <dgm:pt modelId="{4E47420F-B1C0-49F8-B8FD-F8DD64706B86}" type="pres">
      <dgm:prSet presAssocID="{D1D41ED0-567E-4EBC-8958-B3B4EE830E21}" presName="hierRoot3" presStyleCnt="0">
        <dgm:presLayoutVars>
          <dgm:hierBranch val="init"/>
        </dgm:presLayoutVars>
      </dgm:prSet>
      <dgm:spPr/>
    </dgm:pt>
    <dgm:pt modelId="{3987CFF4-92BB-4934-B609-C5FC6DBAB3A3}" type="pres">
      <dgm:prSet presAssocID="{D1D41ED0-567E-4EBC-8958-B3B4EE830E21}" presName="rootComposite3" presStyleCnt="0"/>
      <dgm:spPr/>
    </dgm:pt>
    <dgm:pt modelId="{7764B00A-94DA-4F12-9528-F5F34194A829}" type="pres">
      <dgm:prSet presAssocID="{D1D41ED0-567E-4EBC-8958-B3B4EE830E21}" presName="rootText3" presStyleLbl="asst1" presStyleIdx="1" presStyleCnt="2" custScaleX="103369" custLinFactNeighborX="15680" custLinFactNeighborY="-11492">
        <dgm:presLayoutVars>
          <dgm:chPref val="3"/>
        </dgm:presLayoutVars>
      </dgm:prSet>
      <dgm:spPr/>
    </dgm:pt>
    <dgm:pt modelId="{731E7433-ED95-4841-AED3-0B5B4C106D6E}" type="pres">
      <dgm:prSet presAssocID="{D1D41ED0-567E-4EBC-8958-B3B4EE830E21}" presName="rootConnector3" presStyleLbl="asst1" presStyleIdx="1" presStyleCnt="2"/>
      <dgm:spPr/>
    </dgm:pt>
    <dgm:pt modelId="{F4566EAD-8ACB-4ACD-AF24-77DA5C471919}" type="pres">
      <dgm:prSet presAssocID="{D1D41ED0-567E-4EBC-8958-B3B4EE830E21}" presName="hierChild6" presStyleCnt="0"/>
      <dgm:spPr/>
    </dgm:pt>
    <dgm:pt modelId="{359B89FB-5B0A-4DF6-809E-1517CAE1DF8B}" type="pres">
      <dgm:prSet presAssocID="{D1D41ED0-567E-4EBC-8958-B3B4EE830E21}" presName="hierChild7" presStyleCnt="0"/>
      <dgm:spPr/>
    </dgm:pt>
  </dgm:ptLst>
  <dgm:cxnLst>
    <dgm:cxn modelId="{D7C7C50B-3407-4371-9DA4-75C2A6FEBA51}" type="presOf" srcId="{FB87D90C-C881-4018-ABE0-7A693F6FBBFC}" destId="{403E046D-DBEA-4B66-AC3F-6913F658F7F7}" srcOrd="1" destOrd="0" presId="urn:microsoft.com/office/officeart/2005/8/layout/orgChart1"/>
    <dgm:cxn modelId="{6B9D970E-E8EF-4716-A723-1DF4B40C3AEB}" type="presOf" srcId="{D1D41ED0-567E-4EBC-8958-B3B4EE830E21}" destId="{731E7433-ED95-4841-AED3-0B5B4C106D6E}" srcOrd="1" destOrd="0" presId="urn:microsoft.com/office/officeart/2005/8/layout/orgChart1"/>
    <dgm:cxn modelId="{0DCD982C-43B7-4368-8E06-F4C3EE904D2E}" type="presOf" srcId="{22C8613D-ED41-4929-AC00-76D2994926F7}" destId="{9D77C5DD-9B1A-4053-83D8-AC5D9A753E99}" srcOrd="0" destOrd="0" presId="urn:microsoft.com/office/officeart/2005/8/layout/orgChart1"/>
    <dgm:cxn modelId="{0BB48330-7F77-4FB1-8601-99C25DD87EB2}" srcId="{B1B0FC2D-A66D-4CE8-AEF7-D6587837FA54}" destId="{7C63B4DA-0F14-4EE3-B8F7-4BA73B8816FE}" srcOrd="0" destOrd="0" parTransId="{5E61FD46-FDF6-4B67-BC2D-D7BFB9B820A2}" sibTransId="{549FE9ED-7040-45E0-B92A-419C9EEB080F}"/>
    <dgm:cxn modelId="{AC15AB30-33CB-45ED-B4B7-F6E265CC77FD}" type="presOf" srcId="{5B1F608A-8B9D-4168-8810-0083418E7F8A}" destId="{27CE4C08-0FDE-4D8F-990A-C64223A2583A}" srcOrd="1" destOrd="0" presId="urn:microsoft.com/office/officeart/2005/8/layout/orgChart1"/>
    <dgm:cxn modelId="{338FC731-5D06-408E-85E7-0CEBD6E7A435}" type="presOf" srcId="{7C63B4DA-0F14-4EE3-B8F7-4BA73B8816FE}" destId="{E84C3550-20C2-4548-9490-9378C3B3D8FD}" srcOrd="1" destOrd="0" presId="urn:microsoft.com/office/officeart/2005/8/layout/orgChart1"/>
    <dgm:cxn modelId="{ECBEBC33-18E6-476B-8465-366A68206AD3}" type="presOf" srcId="{56328179-039C-4691-871F-B214DA618A33}" destId="{0A3C78B7-AF32-42F9-81CE-62EC5632BCD0}" srcOrd="1" destOrd="0" presId="urn:microsoft.com/office/officeart/2005/8/layout/orgChart1"/>
    <dgm:cxn modelId="{34EFEB38-CE3F-48B5-8FF3-40F6C7099955}" type="presOf" srcId="{56328179-039C-4691-871F-B214DA618A33}" destId="{8FDAFE4C-DC35-4AEC-B225-D40403099BD4}" srcOrd="0" destOrd="0" presId="urn:microsoft.com/office/officeart/2005/8/layout/orgChart1"/>
    <dgm:cxn modelId="{9BD6763E-64DC-487F-9777-0EB4F6D0F3D9}" type="presOf" srcId="{7C63B4DA-0F14-4EE3-B8F7-4BA73B8816FE}" destId="{63035B04-20D6-4846-836B-AE11C88E1FD5}" srcOrd="0" destOrd="0" presId="urn:microsoft.com/office/officeart/2005/8/layout/orgChart1"/>
    <dgm:cxn modelId="{4A50B140-CEFB-4363-87E8-8702A903F2E7}" srcId="{7C63B4DA-0F14-4EE3-B8F7-4BA73B8816FE}" destId="{FB87D90C-C881-4018-ABE0-7A693F6FBBFC}" srcOrd="2" destOrd="0" parTransId="{BB1A22A8-8998-403C-A313-6EBBBF723626}" sibTransId="{BC470480-C588-45EA-9C82-F058BC4800D5}"/>
    <dgm:cxn modelId="{93698744-2C33-4C00-8267-D26C84F9D363}" type="presOf" srcId="{88C6506F-CC48-4BB7-A14C-7C0B4471637F}" destId="{BE6415E6-1393-4025-8A53-2ADB141E6749}" srcOrd="0" destOrd="0" presId="urn:microsoft.com/office/officeart/2005/8/layout/orgChart1"/>
    <dgm:cxn modelId="{87FC5A4C-D249-4B8C-984B-AC23C344475E}" srcId="{7C63B4DA-0F14-4EE3-B8F7-4BA73B8816FE}" destId="{6018FB8B-0DDA-4C1F-ADB3-B183FB850C2A}" srcOrd="4" destOrd="0" parTransId="{392FBE95-43A3-4BBD-84CD-4E08D783A747}" sibTransId="{D6424ADD-D2B1-4215-A0F7-330430FE8EEA}"/>
    <dgm:cxn modelId="{794CFD52-553B-4182-918B-7185D8BA7498}" type="presOf" srcId="{5B1F608A-8B9D-4168-8810-0083418E7F8A}" destId="{E388B93F-B9C5-4B01-AF2B-2D71C577964E}" srcOrd="0" destOrd="0" presId="urn:microsoft.com/office/officeart/2005/8/layout/orgChart1"/>
    <dgm:cxn modelId="{584E5554-66F7-458C-9EF3-CF45B1A3CE21}" srcId="{7C63B4DA-0F14-4EE3-B8F7-4BA73B8816FE}" destId="{D1D41ED0-567E-4EBC-8958-B3B4EE830E21}" srcOrd="1" destOrd="0" parTransId="{523731CA-AF1F-4E2A-BBFF-2CFB66F628F1}" sibTransId="{629D46D9-2BB1-4945-8DFA-135B6CD62DED}"/>
    <dgm:cxn modelId="{55971C81-3CD8-457A-8A39-A3FDBCACEC26}" type="presOf" srcId="{B1B0FC2D-A66D-4CE8-AEF7-D6587837FA54}" destId="{6C44790C-0177-4B39-8FD0-02E187E04441}" srcOrd="0" destOrd="0" presId="urn:microsoft.com/office/officeart/2005/8/layout/orgChart1"/>
    <dgm:cxn modelId="{191B0483-5E6F-4619-981A-AF6D1DC441EF}" srcId="{7C63B4DA-0F14-4EE3-B8F7-4BA73B8816FE}" destId="{C1444AA4-4302-4E79-B1FC-13CFEF267686}" srcOrd="3" destOrd="0" parTransId="{D7608E23-1933-4E63-B91B-CFE33EFFBA62}" sibTransId="{1F91CF2B-C3E7-45A9-A1DE-4A8D6FD32B1B}"/>
    <dgm:cxn modelId="{1AE4B185-35C0-4636-BE20-11F7CA44F9FF}" type="presOf" srcId="{6018FB8B-0DDA-4C1F-ADB3-B183FB850C2A}" destId="{70085AD3-BE0E-4EC5-9239-51948A68B1FF}" srcOrd="1" destOrd="0" presId="urn:microsoft.com/office/officeart/2005/8/layout/orgChart1"/>
    <dgm:cxn modelId="{90E44D8B-3D86-4902-88AF-7CCD1F97D2A8}" type="presOf" srcId="{BB1A22A8-8998-403C-A313-6EBBBF723626}" destId="{EF2E624C-9860-4034-83DB-D7AA7365A4BD}" srcOrd="0" destOrd="0" presId="urn:microsoft.com/office/officeart/2005/8/layout/orgChart1"/>
    <dgm:cxn modelId="{4462ADA2-7437-46F5-AECA-14C6A4B009B3}" srcId="{C1444AA4-4302-4E79-B1FC-13CFEF267686}" destId="{56328179-039C-4691-871F-B214DA618A33}" srcOrd="0" destOrd="0" parTransId="{22C8613D-ED41-4929-AC00-76D2994926F7}" sibTransId="{740BB20A-C193-4BE2-B4EF-453716F2220E}"/>
    <dgm:cxn modelId="{1D5671B3-C1A0-4531-A758-C102B6E909CC}" type="presOf" srcId="{D1D41ED0-567E-4EBC-8958-B3B4EE830E21}" destId="{7764B00A-94DA-4F12-9528-F5F34194A829}" srcOrd="0" destOrd="0" presId="urn:microsoft.com/office/officeart/2005/8/layout/orgChart1"/>
    <dgm:cxn modelId="{9BE1DFB6-CEBE-4EE6-9D9D-630360E4623A}" type="presOf" srcId="{523731CA-AF1F-4E2A-BBFF-2CFB66F628F1}" destId="{842BAA9A-C27F-4F2A-A14A-4D549CA4A423}" srcOrd="0" destOrd="0" presId="urn:microsoft.com/office/officeart/2005/8/layout/orgChart1"/>
    <dgm:cxn modelId="{A0461CB9-E95E-413A-BDB9-442B1CCCCE88}" type="presOf" srcId="{6018FB8B-0DDA-4C1F-ADB3-B183FB850C2A}" destId="{9CAC5B2B-6F5F-4D86-86D4-FD84C3EB9C68}" srcOrd="0" destOrd="0" presId="urn:microsoft.com/office/officeart/2005/8/layout/orgChart1"/>
    <dgm:cxn modelId="{BB2C7BBB-F1A3-41BA-A781-9D167E53569F}" type="presOf" srcId="{FB87D90C-C881-4018-ABE0-7A693F6FBBFC}" destId="{09D0123E-6988-438A-A5A4-6B3882DF365C}" srcOrd="0" destOrd="0" presId="urn:microsoft.com/office/officeart/2005/8/layout/orgChart1"/>
    <dgm:cxn modelId="{F84467D1-2D03-47AC-9C08-86BDFD0413A8}" type="presOf" srcId="{D7608E23-1933-4E63-B91B-CFE33EFFBA62}" destId="{B94C25BA-8D38-4B81-A746-33033D5AC433}" srcOrd="0" destOrd="0" presId="urn:microsoft.com/office/officeart/2005/8/layout/orgChart1"/>
    <dgm:cxn modelId="{7B6D37D4-AC3F-4645-92B8-83887EED9F91}" type="presOf" srcId="{392FBE95-43A3-4BBD-84CD-4E08D783A747}" destId="{5C265E9C-9842-4ABD-BBE1-BFB4D0833C4E}" srcOrd="0" destOrd="0" presId="urn:microsoft.com/office/officeart/2005/8/layout/orgChart1"/>
    <dgm:cxn modelId="{18FF23D7-3F19-4CC5-BD00-98667C6CA063}" type="presOf" srcId="{C1444AA4-4302-4E79-B1FC-13CFEF267686}" destId="{E4A0A96C-A0B6-40B0-98AA-4CA3712F0A12}" srcOrd="0" destOrd="0" presId="urn:microsoft.com/office/officeart/2005/8/layout/orgChart1"/>
    <dgm:cxn modelId="{657BE1E3-40D7-4A0C-BABE-76EF2A06A8FC}" type="presOf" srcId="{C1444AA4-4302-4E79-B1FC-13CFEF267686}" destId="{4A06C888-C823-44B5-9FBF-3D180255EE4C}" srcOrd="1" destOrd="0" presId="urn:microsoft.com/office/officeart/2005/8/layout/orgChart1"/>
    <dgm:cxn modelId="{FB8474E5-3797-44D7-961B-4A73CEE53495}" srcId="{7C63B4DA-0F14-4EE3-B8F7-4BA73B8816FE}" destId="{5B1F608A-8B9D-4168-8810-0083418E7F8A}" srcOrd="0" destOrd="0" parTransId="{88C6506F-CC48-4BB7-A14C-7C0B4471637F}" sibTransId="{DFFF03C5-05A8-4099-82FA-59416DC155DD}"/>
    <dgm:cxn modelId="{69D1AAD3-EC05-43BC-A43A-D813F1B73593}" type="presParOf" srcId="{6C44790C-0177-4B39-8FD0-02E187E04441}" destId="{2299E7FC-B5C7-4E69-892C-6AC393B87BDE}" srcOrd="0" destOrd="0" presId="urn:microsoft.com/office/officeart/2005/8/layout/orgChart1"/>
    <dgm:cxn modelId="{DA14065E-7DDC-4EEB-A408-7D90A975648A}" type="presParOf" srcId="{2299E7FC-B5C7-4E69-892C-6AC393B87BDE}" destId="{A816E3BA-2AA2-4132-84B9-7E4729EAB778}" srcOrd="0" destOrd="0" presId="urn:microsoft.com/office/officeart/2005/8/layout/orgChart1"/>
    <dgm:cxn modelId="{A4BEEFB3-91DD-4730-BE05-0607B77362B5}" type="presParOf" srcId="{A816E3BA-2AA2-4132-84B9-7E4729EAB778}" destId="{63035B04-20D6-4846-836B-AE11C88E1FD5}" srcOrd="0" destOrd="0" presId="urn:microsoft.com/office/officeart/2005/8/layout/orgChart1"/>
    <dgm:cxn modelId="{0185E463-4AC1-4819-A291-B27934C39CCA}" type="presParOf" srcId="{A816E3BA-2AA2-4132-84B9-7E4729EAB778}" destId="{E84C3550-20C2-4548-9490-9378C3B3D8FD}" srcOrd="1" destOrd="0" presId="urn:microsoft.com/office/officeart/2005/8/layout/orgChart1"/>
    <dgm:cxn modelId="{66D5AF5D-A720-474B-9E89-A6C0AC2E357B}" type="presParOf" srcId="{2299E7FC-B5C7-4E69-892C-6AC393B87BDE}" destId="{5C985319-D6FB-41B8-B982-F6B44C10FB6D}" srcOrd="1" destOrd="0" presId="urn:microsoft.com/office/officeart/2005/8/layout/orgChart1"/>
    <dgm:cxn modelId="{3E4A31D8-0E3B-44B1-8E22-B43B4B8BD4A7}" type="presParOf" srcId="{5C985319-D6FB-41B8-B982-F6B44C10FB6D}" destId="{EF2E624C-9860-4034-83DB-D7AA7365A4BD}" srcOrd="0" destOrd="0" presId="urn:microsoft.com/office/officeart/2005/8/layout/orgChart1"/>
    <dgm:cxn modelId="{C2CC3F8E-47F6-4616-A315-FCBE9C2A2D51}" type="presParOf" srcId="{5C985319-D6FB-41B8-B982-F6B44C10FB6D}" destId="{87CF4A66-ED82-4798-92BA-750D3AD07FA3}" srcOrd="1" destOrd="0" presId="urn:microsoft.com/office/officeart/2005/8/layout/orgChart1"/>
    <dgm:cxn modelId="{CE437890-9B2C-4A5E-A6C0-5D9D88520901}" type="presParOf" srcId="{87CF4A66-ED82-4798-92BA-750D3AD07FA3}" destId="{E52030BC-10BC-4C0A-89A5-72B8767085DD}" srcOrd="0" destOrd="0" presId="urn:microsoft.com/office/officeart/2005/8/layout/orgChart1"/>
    <dgm:cxn modelId="{73240F64-7EF6-4684-B4CB-ECEAE2CDE311}" type="presParOf" srcId="{E52030BC-10BC-4C0A-89A5-72B8767085DD}" destId="{09D0123E-6988-438A-A5A4-6B3882DF365C}" srcOrd="0" destOrd="0" presId="urn:microsoft.com/office/officeart/2005/8/layout/orgChart1"/>
    <dgm:cxn modelId="{69B0C977-3D4D-4C59-8481-922226F53086}" type="presParOf" srcId="{E52030BC-10BC-4C0A-89A5-72B8767085DD}" destId="{403E046D-DBEA-4B66-AC3F-6913F658F7F7}" srcOrd="1" destOrd="0" presId="urn:microsoft.com/office/officeart/2005/8/layout/orgChart1"/>
    <dgm:cxn modelId="{390AAAE3-50CA-4A8A-BA63-9FFE89C04B81}" type="presParOf" srcId="{87CF4A66-ED82-4798-92BA-750D3AD07FA3}" destId="{15B4D4B3-1F18-4F24-B834-8C225F4FFF05}" srcOrd="1" destOrd="0" presId="urn:microsoft.com/office/officeart/2005/8/layout/orgChart1"/>
    <dgm:cxn modelId="{691AA654-4A81-431C-BCE6-E4A52AAD358D}" type="presParOf" srcId="{87CF4A66-ED82-4798-92BA-750D3AD07FA3}" destId="{AA32B50D-D827-45D8-B01B-AAFA3D0B2F87}" srcOrd="2" destOrd="0" presId="urn:microsoft.com/office/officeart/2005/8/layout/orgChart1"/>
    <dgm:cxn modelId="{BF57AF22-9C2B-4C59-964F-52F88D9316C1}" type="presParOf" srcId="{5C985319-D6FB-41B8-B982-F6B44C10FB6D}" destId="{B94C25BA-8D38-4B81-A746-33033D5AC433}" srcOrd="2" destOrd="0" presId="urn:microsoft.com/office/officeart/2005/8/layout/orgChart1"/>
    <dgm:cxn modelId="{A608655E-67BE-4EBE-BBBB-7FE3EC8C3187}" type="presParOf" srcId="{5C985319-D6FB-41B8-B982-F6B44C10FB6D}" destId="{6609AEA9-0C7C-4491-8D17-D070F0F1E1B6}" srcOrd="3" destOrd="0" presId="urn:microsoft.com/office/officeart/2005/8/layout/orgChart1"/>
    <dgm:cxn modelId="{7C825F5A-ECE1-4F22-AF59-5CBE87FCDC36}" type="presParOf" srcId="{6609AEA9-0C7C-4491-8D17-D070F0F1E1B6}" destId="{0A02D5A3-2AB0-418A-BD05-9CDF8D42C463}" srcOrd="0" destOrd="0" presId="urn:microsoft.com/office/officeart/2005/8/layout/orgChart1"/>
    <dgm:cxn modelId="{6FF94705-8232-43ED-86B1-D7DC3098686E}" type="presParOf" srcId="{0A02D5A3-2AB0-418A-BD05-9CDF8D42C463}" destId="{E4A0A96C-A0B6-40B0-98AA-4CA3712F0A12}" srcOrd="0" destOrd="0" presId="urn:microsoft.com/office/officeart/2005/8/layout/orgChart1"/>
    <dgm:cxn modelId="{1C60CA23-56F7-4B61-B8DF-BE7735ADC6DA}" type="presParOf" srcId="{0A02D5A3-2AB0-418A-BD05-9CDF8D42C463}" destId="{4A06C888-C823-44B5-9FBF-3D180255EE4C}" srcOrd="1" destOrd="0" presId="urn:microsoft.com/office/officeart/2005/8/layout/orgChart1"/>
    <dgm:cxn modelId="{09946F94-4CB6-4B41-A0E0-496A949599D6}" type="presParOf" srcId="{6609AEA9-0C7C-4491-8D17-D070F0F1E1B6}" destId="{94912014-69FE-421E-9435-4471D845F5C3}" srcOrd="1" destOrd="0" presId="urn:microsoft.com/office/officeart/2005/8/layout/orgChart1"/>
    <dgm:cxn modelId="{D8721575-167D-4A30-8DEF-4009E88D17EB}" type="presParOf" srcId="{94912014-69FE-421E-9435-4471D845F5C3}" destId="{9D77C5DD-9B1A-4053-83D8-AC5D9A753E99}" srcOrd="0" destOrd="0" presId="urn:microsoft.com/office/officeart/2005/8/layout/orgChart1"/>
    <dgm:cxn modelId="{F5D0E394-714F-4481-9BCA-3AE82C6B5AFA}" type="presParOf" srcId="{94912014-69FE-421E-9435-4471D845F5C3}" destId="{A6637E76-C335-4D29-A13F-F788A14CFA38}" srcOrd="1" destOrd="0" presId="urn:microsoft.com/office/officeart/2005/8/layout/orgChart1"/>
    <dgm:cxn modelId="{FAA4688D-2EC4-4262-AC11-F486D36DEDB1}" type="presParOf" srcId="{A6637E76-C335-4D29-A13F-F788A14CFA38}" destId="{19E13A63-6F65-4B03-8608-065CA36613F7}" srcOrd="0" destOrd="0" presId="urn:microsoft.com/office/officeart/2005/8/layout/orgChart1"/>
    <dgm:cxn modelId="{CBE478F4-789F-4CBA-B388-93DA155CD1CB}" type="presParOf" srcId="{19E13A63-6F65-4B03-8608-065CA36613F7}" destId="{8FDAFE4C-DC35-4AEC-B225-D40403099BD4}" srcOrd="0" destOrd="0" presId="urn:microsoft.com/office/officeart/2005/8/layout/orgChart1"/>
    <dgm:cxn modelId="{10F2E55D-7DA1-48BE-8674-C36FF7A11FDE}" type="presParOf" srcId="{19E13A63-6F65-4B03-8608-065CA36613F7}" destId="{0A3C78B7-AF32-42F9-81CE-62EC5632BCD0}" srcOrd="1" destOrd="0" presId="urn:microsoft.com/office/officeart/2005/8/layout/orgChart1"/>
    <dgm:cxn modelId="{158AF4CA-1CB4-4AA5-9512-A7B280CD41C8}" type="presParOf" srcId="{A6637E76-C335-4D29-A13F-F788A14CFA38}" destId="{29C63198-D6BF-4A08-BC9E-6F83036B06EC}" srcOrd="1" destOrd="0" presId="urn:microsoft.com/office/officeart/2005/8/layout/orgChart1"/>
    <dgm:cxn modelId="{BD486FBC-A85B-4D92-B917-AB9510ADD2B6}" type="presParOf" srcId="{A6637E76-C335-4D29-A13F-F788A14CFA38}" destId="{C1321302-3AD7-4DAE-B614-57816EA8DE8F}" srcOrd="2" destOrd="0" presId="urn:microsoft.com/office/officeart/2005/8/layout/orgChart1"/>
    <dgm:cxn modelId="{90FF2AD1-319C-48BB-9FE2-281AF5AAC02E}" type="presParOf" srcId="{6609AEA9-0C7C-4491-8D17-D070F0F1E1B6}" destId="{EFDC3D85-8D84-491A-85DD-290532F54A21}" srcOrd="2" destOrd="0" presId="urn:microsoft.com/office/officeart/2005/8/layout/orgChart1"/>
    <dgm:cxn modelId="{6BB3B2DC-A9F5-40FA-BB88-78AE1343DB44}" type="presParOf" srcId="{5C985319-D6FB-41B8-B982-F6B44C10FB6D}" destId="{5C265E9C-9842-4ABD-BBE1-BFB4D0833C4E}" srcOrd="4" destOrd="0" presId="urn:microsoft.com/office/officeart/2005/8/layout/orgChart1"/>
    <dgm:cxn modelId="{8106D4A2-F649-4609-B327-29646D2F30EE}" type="presParOf" srcId="{5C985319-D6FB-41B8-B982-F6B44C10FB6D}" destId="{8F91C751-E3C4-4950-B6A0-418AAF6C7885}" srcOrd="5" destOrd="0" presId="urn:microsoft.com/office/officeart/2005/8/layout/orgChart1"/>
    <dgm:cxn modelId="{1101B81C-A088-412B-84AE-B08CAE78D6A2}" type="presParOf" srcId="{8F91C751-E3C4-4950-B6A0-418AAF6C7885}" destId="{550892BC-C0D0-41F6-9E36-AF7A28A4E2A5}" srcOrd="0" destOrd="0" presId="urn:microsoft.com/office/officeart/2005/8/layout/orgChart1"/>
    <dgm:cxn modelId="{350EDE3E-E96A-41B6-9A18-46B658BB7624}" type="presParOf" srcId="{550892BC-C0D0-41F6-9E36-AF7A28A4E2A5}" destId="{9CAC5B2B-6F5F-4D86-86D4-FD84C3EB9C68}" srcOrd="0" destOrd="0" presId="urn:microsoft.com/office/officeart/2005/8/layout/orgChart1"/>
    <dgm:cxn modelId="{34F8F2D1-585C-4AB9-B83E-1609AF90C203}" type="presParOf" srcId="{550892BC-C0D0-41F6-9E36-AF7A28A4E2A5}" destId="{70085AD3-BE0E-4EC5-9239-51948A68B1FF}" srcOrd="1" destOrd="0" presId="urn:microsoft.com/office/officeart/2005/8/layout/orgChart1"/>
    <dgm:cxn modelId="{8F365E46-61E5-4464-A09E-4A19B6E82EAD}" type="presParOf" srcId="{8F91C751-E3C4-4950-B6A0-418AAF6C7885}" destId="{B93583D6-3193-4F64-905C-3C7F70C6F9C0}" srcOrd="1" destOrd="0" presId="urn:microsoft.com/office/officeart/2005/8/layout/orgChart1"/>
    <dgm:cxn modelId="{8B989DDC-D9CA-42B0-BEB5-3B054D1F3D79}" type="presParOf" srcId="{8F91C751-E3C4-4950-B6A0-418AAF6C7885}" destId="{EA409EA2-3E65-483F-8EDD-BE64398F4695}" srcOrd="2" destOrd="0" presId="urn:microsoft.com/office/officeart/2005/8/layout/orgChart1"/>
    <dgm:cxn modelId="{35E5B74C-E927-4574-8CD6-BE3BFBD6174F}" type="presParOf" srcId="{2299E7FC-B5C7-4E69-892C-6AC393B87BDE}" destId="{C344158C-32A7-4CB9-9539-4383C167F810}" srcOrd="2" destOrd="0" presId="urn:microsoft.com/office/officeart/2005/8/layout/orgChart1"/>
    <dgm:cxn modelId="{164A4C3F-548C-47A5-BA0C-C18941C729A1}" type="presParOf" srcId="{C344158C-32A7-4CB9-9539-4383C167F810}" destId="{BE6415E6-1393-4025-8A53-2ADB141E6749}" srcOrd="0" destOrd="0" presId="urn:microsoft.com/office/officeart/2005/8/layout/orgChart1"/>
    <dgm:cxn modelId="{091BD46B-FCC2-4D26-AE3C-21C66097C916}" type="presParOf" srcId="{C344158C-32A7-4CB9-9539-4383C167F810}" destId="{ECBD6AEF-1515-4E7A-8479-77E3F0ACD004}" srcOrd="1" destOrd="0" presId="urn:microsoft.com/office/officeart/2005/8/layout/orgChart1"/>
    <dgm:cxn modelId="{B0E88BA1-E2FC-479D-9985-E6C6BE2BBC7D}" type="presParOf" srcId="{ECBD6AEF-1515-4E7A-8479-77E3F0ACD004}" destId="{DC36B6C5-8B1F-459C-AF97-D4D457A65702}" srcOrd="0" destOrd="0" presId="urn:microsoft.com/office/officeart/2005/8/layout/orgChart1"/>
    <dgm:cxn modelId="{D197C1AF-CC5F-40C3-A98D-DC1A59B27630}" type="presParOf" srcId="{DC36B6C5-8B1F-459C-AF97-D4D457A65702}" destId="{E388B93F-B9C5-4B01-AF2B-2D71C577964E}" srcOrd="0" destOrd="0" presId="urn:microsoft.com/office/officeart/2005/8/layout/orgChart1"/>
    <dgm:cxn modelId="{4A046B1B-B489-4B8F-8672-982277047E9F}" type="presParOf" srcId="{DC36B6C5-8B1F-459C-AF97-D4D457A65702}" destId="{27CE4C08-0FDE-4D8F-990A-C64223A2583A}" srcOrd="1" destOrd="0" presId="urn:microsoft.com/office/officeart/2005/8/layout/orgChart1"/>
    <dgm:cxn modelId="{9EDF39AF-506F-4C64-8850-67CF951359F8}" type="presParOf" srcId="{ECBD6AEF-1515-4E7A-8479-77E3F0ACD004}" destId="{53BA0F7E-0116-4123-B04E-0E244EA3E296}" srcOrd="1" destOrd="0" presId="urn:microsoft.com/office/officeart/2005/8/layout/orgChart1"/>
    <dgm:cxn modelId="{F9245093-2605-4B79-A508-C16A4BFB173D}" type="presParOf" srcId="{ECBD6AEF-1515-4E7A-8479-77E3F0ACD004}" destId="{CD83256B-A07C-49C2-99AC-03C88BC99BA6}" srcOrd="2" destOrd="0" presId="urn:microsoft.com/office/officeart/2005/8/layout/orgChart1"/>
    <dgm:cxn modelId="{595CF82E-5951-4053-9B34-7B1983A0D641}" type="presParOf" srcId="{C344158C-32A7-4CB9-9539-4383C167F810}" destId="{842BAA9A-C27F-4F2A-A14A-4D549CA4A423}" srcOrd="2" destOrd="0" presId="urn:microsoft.com/office/officeart/2005/8/layout/orgChart1"/>
    <dgm:cxn modelId="{3C44BB78-74B5-4C1F-8928-F28D6C6D3FEC}" type="presParOf" srcId="{C344158C-32A7-4CB9-9539-4383C167F810}" destId="{4E47420F-B1C0-49F8-B8FD-F8DD64706B86}" srcOrd="3" destOrd="0" presId="urn:microsoft.com/office/officeart/2005/8/layout/orgChart1"/>
    <dgm:cxn modelId="{E3FDE624-3FCD-4BC2-9929-517052C8C9D3}" type="presParOf" srcId="{4E47420F-B1C0-49F8-B8FD-F8DD64706B86}" destId="{3987CFF4-92BB-4934-B609-C5FC6DBAB3A3}" srcOrd="0" destOrd="0" presId="urn:microsoft.com/office/officeart/2005/8/layout/orgChart1"/>
    <dgm:cxn modelId="{FFE9492F-F889-4CFC-B7F7-0B525A0726E3}" type="presParOf" srcId="{3987CFF4-92BB-4934-B609-C5FC6DBAB3A3}" destId="{7764B00A-94DA-4F12-9528-F5F34194A829}" srcOrd="0" destOrd="0" presId="urn:microsoft.com/office/officeart/2005/8/layout/orgChart1"/>
    <dgm:cxn modelId="{8977CA2D-4F85-4BD0-B10B-0D5F506F44E1}" type="presParOf" srcId="{3987CFF4-92BB-4934-B609-C5FC6DBAB3A3}" destId="{731E7433-ED95-4841-AED3-0B5B4C106D6E}" srcOrd="1" destOrd="0" presId="urn:microsoft.com/office/officeart/2005/8/layout/orgChart1"/>
    <dgm:cxn modelId="{10C682A9-E7E1-4ACE-9837-9CB98F1A30D6}" type="presParOf" srcId="{4E47420F-B1C0-49F8-B8FD-F8DD64706B86}" destId="{F4566EAD-8ACB-4ACD-AF24-77DA5C471919}" srcOrd="1" destOrd="0" presId="urn:microsoft.com/office/officeart/2005/8/layout/orgChart1"/>
    <dgm:cxn modelId="{580DD4B8-02A9-40ED-AE4E-423783D72D4B}" type="presParOf" srcId="{4E47420F-B1C0-49F8-B8FD-F8DD64706B86}" destId="{359B89FB-5B0A-4DF6-809E-1517CAE1DF8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AA9A-C27F-4F2A-A14A-4D549CA4A423}">
      <dsp:nvSpPr>
        <dsp:cNvPr id="0" name=""/>
        <dsp:cNvSpPr/>
      </dsp:nvSpPr>
      <dsp:spPr>
        <a:xfrm>
          <a:off x="6286500" y="1247867"/>
          <a:ext cx="651933" cy="1002403"/>
        </a:xfrm>
        <a:custGeom>
          <a:avLst/>
          <a:gdLst/>
          <a:ahLst/>
          <a:cxnLst/>
          <a:rect l="0" t="0" r="0" b="0"/>
          <a:pathLst>
            <a:path>
              <a:moveTo>
                <a:pt x="0" y="0"/>
              </a:moveTo>
              <a:lnTo>
                <a:pt x="0" y="1002403"/>
              </a:lnTo>
              <a:lnTo>
                <a:pt x="651933" y="1002403"/>
              </a:lnTo>
            </a:path>
          </a:pathLst>
        </a:custGeom>
        <a:noFill/>
        <a:ln w="762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E6415E6-1393-4025-8A53-2ADB141E6749}">
      <dsp:nvSpPr>
        <dsp:cNvPr id="0" name=""/>
        <dsp:cNvSpPr/>
      </dsp:nvSpPr>
      <dsp:spPr>
        <a:xfrm>
          <a:off x="5630233" y="1247867"/>
          <a:ext cx="656266" cy="1083696"/>
        </a:xfrm>
        <a:custGeom>
          <a:avLst/>
          <a:gdLst/>
          <a:ahLst/>
          <a:cxnLst/>
          <a:rect l="0" t="0" r="0" b="0"/>
          <a:pathLst>
            <a:path>
              <a:moveTo>
                <a:pt x="656266" y="0"/>
              </a:moveTo>
              <a:lnTo>
                <a:pt x="656266" y="1083696"/>
              </a:lnTo>
              <a:lnTo>
                <a:pt x="0" y="1083696"/>
              </a:lnTo>
            </a:path>
          </a:pathLst>
        </a:custGeom>
        <a:noFill/>
        <a:ln w="762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C265E9C-9842-4ABD-BBE1-BFB4D0833C4E}">
      <dsp:nvSpPr>
        <dsp:cNvPr id="0" name=""/>
        <dsp:cNvSpPr/>
      </dsp:nvSpPr>
      <dsp:spPr>
        <a:xfrm>
          <a:off x="6286500" y="1247867"/>
          <a:ext cx="3013138" cy="2290981"/>
        </a:xfrm>
        <a:custGeom>
          <a:avLst/>
          <a:gdLst/>
          <a:ahLst/>
          <a:cxnLst/>
          <a:rect l="0" t="0" r="0" b="0"/>
          <a:pathLst>
            <a:path>
              <a:moveTo>
                <a:pt x="0" y="0"/>
              </a:moveTo>
              <a:lnTo>
                <a:pt x="0" y="2029510"/>
              </a:lnTo>
              <a:lnTo>
                <a:pt x="3013138" y="2029510"/>
              </a:lnTo>
              <a:lnTo>
                <a:pt x="3013138" y="22909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77C5DD-9B1A-4053-83D8-AC5D9A753E99}">
      <dsp:nvSpPr>
        <dsp:cNvPr id="0" name=""/>
        <dsp:cNvSpPr/>
      </dsp:nvSpPr>
      <dsp:spPr>
        <a:xfrm>
          <a:off x="5290421" y="4783947"/>
          <a:ext cx="373529" cy="1145490"/>
        </a:xfrm>
        <a:custGeom>
          <a:avLst/>
          <a:gdLst/>
          <a:ahLst/>
          <a:cxnLst/>
          <a:rect l="0" t="0" r="0" b="0"/>
          <a:pathLst>
            <a:path>
              <a:moveTo>
                <a:pt x="0" y="0"/>
              </a:moveTo>
              <a:lnTo>
                <a:pt x="0" y="1145490"/>
              </a:lnTo>
              <a:lnTo>
                <a:pt x="373529" y="1145490"/>
              </a:lnTo>
            </a:path>
          </a:pathLst>
        </a:custGeom>
        <a:noFill/>
        <a:ln w="762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94C25BA-8D38-4B81-A746-33033D5AC433}">
      <dsp:nvSpPr>
        <dsp:cNvPr id="0" name=""/>
        <dsp:cNvSpPr/>
      </dsp:nvSpPr>
      <dsp:spPr>
        <a:xfrm>
          <a:off x="6240780" y="1247867"/>
          <a:ext cx="91440" cy="2290981"/>
        </a:xfrm>
        <a:custGeom>
          <a:avLst/>
          <a:gdLst/>
          <a:ahLst/>
          <a:cxnLst/>
          <a:rect l="0" t="0" r="0" b="0"/>
          <a:pathLst>
            <a:path>
              <a:moveTo>
                <a:pt x="45720" y="0"/>
              </a:moveTo>
              <a:lnTo>
                <a:pt x="45720" y="22909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2E624C-9860-4034-83DB-D7AA7365A4BD}">
      <dsp:nvSpPr>
        <dsp:cNvPr id="0" name=""/>
        <dsp:cNvSpPr/>
      </dsp:nvSpPr>
      <dsp:spPr>
        <a:xfrm>
          <a:off x="3273361" y="1247867"/>
          <a:ext cx="3013138" cy="2290981"/>
        </a:xfrm>
        <a:custGeom>
          <a:avLst/>
          <a:gdLst/>
          <a:ahLst/>
          <a:cxnLst/>
          <a:rect l="0" t="0" r="0" b="0"/>
          <a:pathLst>
            <a:path>
              <a:moveTo>
                <a:pt x="3013138" y="0"/>
              </a:moveTo>
              <a:lnTo>
                <a:pt x="3013138" y="2029510"/>
              </a:lnTo>
              <a:lnTo>
                <a:pt x="0" y="2029510"/>
              </a:lnTo>
              <a:lnTo>
                <a:pt x="0" y="2290981"/>
              </a:lnTo>
            </a:path>
          </a:pathLst>
        </a:custGeom>
        <a:noFill/>
        <a:ln w="762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3035B04-20D6-4846-836B-AE11C88E1FD5}">
      <dsp:nvSpPr>
        <dsp:cNvPr id="0" name=""/>
        <dsp:cNvSpPr/>
      </dsp:nvSpPr>
      <dsp:spPr>
        <a:xfrm>
          <a:off x="5041401" y="2769"/>
          <a:ext cx="2490196" cy="1245098"/>
        </a:xfrm>
        <a:prstGeom prst="rect">
          <a:avLst/>
        </a:prstGeom>
        <a:solidFill>
          <a:srgbClr val="000099"/>
        </a:solidFill>
        <a:ln w="762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Rockwell" pitchFamily="18" charset="0"/>
            </a:rPr>
            <a:t>Problem Behavior</a:t>
          </a:r>
          <a:r>
            <a:rPr lang="en-US" sz="2400" kern="1200" dirty="0">
              <a:solidFill>
                <a:schemeClr val="tx2"/>
              </a:solidFill>
            </a:rPr>
            <a:t>	</a:t>
          </a:r>
        </a:p>
      </dsp:txBody>
      <dsp:txXfrm>
        <a:off x="5041401" y="2769"/>
        <a:ext cx="2490196" cy="1245098"/>
      </dsp:txXfrm>
    </dsp:sp>
    <dsp:sp modelId="{09D0123E-6988-438A-A5A4-6B3882DF365C}">
      <dsp:nvSpPr>
        <dsp:cNvPr id="0" name=""/>
        <dsp:cNvSpPr/>
      </dsp:nvSpPr>
      <dsp:spPr>
        <a:xfrm>
          <a:off x="2028263" y="3538848"/>
          <a:ext cx="2490196" cy="1245098"/>
        </a:xfrm>
        <a:prstGeom prst="rect">
          <a:avLst/>
        </a:prstGeom>
        <a:solidFill>
          <a:srgbClr val="333399"/>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Rockwell" pitchFamily="18" charset="0"/>
            </a:rPr>
            <a:t>Sensory Stimulation</a:t>
          </a:r>
        </a:p>
      </dsp:txBody>
      <dsp:txXfrm>
        <a:off x="2028263" y="3538848"/>
        <a:ext cx="2490196" cy="1245098"/>
      </dsp:txXfrm>
    </dsp:sp>
    <dsp:sp modelId="{E4A0A96C-A0B6-40B0-98AA-4CA3712F0A12}">
      <dsp:nvSpPr>
        <dsp:cNvPr id="0" name=""/>
        <dsp:cNvSpPr/>
      </dsp:nvSpPr>
      <dsp:spPr>
        <a:xfrm>
          <a:off x="5041401" y="3538848"/>
          <a:ext cx="2490196" cy="1245098"/>
        </a:xfrm>
        <a:prstGeom prst="rect">
          <a:avLst/>
        </a:prstGeom>
        <a:solidFill>
          <a:srgbClr val="333399"/>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Rockwell" pitchFamily="18" charset="0"/>
            </a:rPr>
            <a:t>Social</a:t>
          </a:r>
        </a:p>
      </dsp:txBody>
      <dsp:txXfrm>
        <a:off x="5041401" y="3538848"/>
        <a:ext cx="2490196" cy="1245098"/>
      </dsp:txXfrm>
    </dsp:sp>
    <dsp:sp modelId="{8FDAFE4C-DC35-4AEC-B225-D40403099BD4}">
      <dsp:nvSpPr>
        <dsp:cNvPr id="0" name=""/>
        <dsp:cNvSpPr/>
      </dsp:nvSpPr>
      <dsp:spPr>
        <a:xfrm>
          <a:off x="5663950" y="5306888"/>
          <a:ext cx="2490196" cy="1245098"/>
        </a:xfrm>
        <a:prstGeom prst="rect">
          <a:avLst/>
        </a:prstGeom>
        <a:solidFill>
          <a:srgbClr val="333399"/>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Rockwell" pitchFamily="18" charset="0"/>
            </a:rPr>
            <a:t>Adult/Peer</a:t>
          </a:r>
        </a:p>
      </dsp:txBody>
      <dsp:txXfrm>
        <a:off x="5663950" y="5306888"/>
        <a:ext cx="2490196" cy="1245098"/>
      </dsp:txXfrm>
    </dsp:sp>
    <dsp:sp modelId="{9CAC5B2B-6F5F-4D86-86D4-FD84C3EB9C68}">
      <dsp:nvSpPr>
        <dsp:cNvPr id="0" name=""/>
        <dsp:cNvSpPr/>
      </dsp:nvSpPr>
      <dsp:spPr>
        <a:xfrm>
          <a:off x="8054539" y="3538848"/>
          <a:ext cx="2490196" cy="1245098"/>
        </a:xfrm>
        <a:prstGeom prst="rect">
          <a:avLst/>
        </a:prstGeom>
        <a:solidFill>
          <a:srgbClr val="333399"/>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Rockwell" pitchFamily="18" charset="0"/>
            </a:rPr>
            <a:t>Tangible Activity</a:t>
          </a:r>
        </a:p>
      </dsp:txBody>
      <dsp:txXfrm>
        <a:off x="8054539" y="3538848"/>
        <a:ext cx="2490196" cy="1245098"/>
      </dsp:txXfrm>
    </dsp:sp>
    <dsp:sp modelId="{E388B93F-B9C5-4B01-AF2B-2D71C577964E}">
      <dsp:nvSpPr>
        <dsp:cNvPr id="0" name=""/>
        <dsp:cNvSpPr/>
      </dsp:nvSpPr>
      <dsp:spPr>
        <a:xfrm>
          <a:off x="3140036" y="1709014"/>
          <a:ext cx="2490196" cy="1245098"/>
        </a:xfrm>
        <a:prstGeom prst="rect">
          <a:avLst/>
        </a:prstGeom>
        <a:solidFill>
          <a:srgbClr val="C00000"/>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Rockwell" pitchFamily="18" charset="0"/>
            </a:rPr>
            <a:t>Obtain/Get Something</a:t>
          </a:r>
        </a:p>
      </dsp:txBody>
      <dsp:txXfrm>
        <a:off x="3140036" y="1709014"/>
        <a:ext cx="2490196" cy="1245098"/>
      </dsp:txXfrm>
    </dsp:sp>
    <dsp:sp modelId="{7764B00A-94DA-4F12-9528-F5F34194A829}">
      <dsp:nvSpPr>
        <dsp:cNvPr id="0" name=""/>
        <dsp:cNvSpPr/>
      </dsp:nvSpPr>
      <dsp:spPr>
        <a:xfrm>
          <a:off x="6938433" y="1627722"/>
          <a:ext cx="2574091" cy="1245098"/>
        </a:xfrm>
        <a:prstGeom prst="rect">
          <a:avLst/>
        </a:prstGeom>
        <a:solidFill>
          <a:srgbClr val="C00000"/>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Rockwell" pitchFamily="18" charset="0"/>
            </a:rPr>
            <a:t>Escape/Avoid Something</a:t>
          </a:r>
        </a:p>
      </dsp:txBody>
      <dsp:txXfrm>
        <a:off x="6938433" y="1627722"/>
        <a:ext cx="2574091" cy="12450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D63D5444-F62C-42C3-A75A-D9DBA807730F}" type="datetimeFigureOut">
              <a:rPr lang="en-US" smtClean="0"/>
              <a:t>6/18/2019</a:t>
            </a:fld>
            <a:endParaRPr lang="en-US" dirty="0"/>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12CAA1FA-7B6A-47D2-8D61-F225D71B51FF}" type="datetimeFigureOut">
              <a:rPr lang="en-US" smtClean="0"/>
              <a:t>6/18/2019</a:t>
            </a:fld>
            <a:endParaRPr lang="en-US"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Barb</a:t>
            </a:r>
          </a:p>
          <a:p>
            <a:r>
              <a:rPr lang="en-US" sz="1200" i="1" dirty="0">
                <a:latin typeface="Arial" pitchFamily="34" charset="0"/>
                <a:cs typeface="Arial" pitchFamily="34" charset="0"/>
              </a:rPr>
              <a:t>Inside Cover</a:t>
            </a:r>
          </a:p>
          <a:p>
            <a:r>
              <a:rPr lang="en-US" sz="1200" i="1" dirty="0">
                <a:latin typeface="Arial" pitchFamily="34" charset="0"/>
                <a:cs typeface="Arial" pitchFamily="34" charset="0"/>
              </a:rPr>
              <a: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dirty="0"/>
          </a:p>
        </p:txBody>
      </p:sp>
    </p:spTree>
    <p:extLst>
      <p:ext uri="{BB962C8B-B14F-4D97-AF65-F5344CB8AC3E}">
        <p14:creationId xmlns:p14="http://schemas.microsoft.com/office/powerpoint/2010/main" val="15424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student with multiple adults. </a:t>
            </a:r>
          </a:p>
          <a:p>
            <a:endParaRPr lang="en-US" dirty="0"/>
          </a:p>
          <a:p>
            <a:endParaRPr lang="en-US" dirty="0"/>
          </a:p>
        </p:txBody>
      </p:sp>
      <p:sp>
        <p:nvSpPr>
          <p:cNvPr id="4" name="Slide Number Placeholder 3"/>
          <p:cNvSpPr>
            <a:spLocks noGrp="1"/>
          </p:cNvSpPr>
          <p:nvPr>
            <p:ph type="sldNum" sz="quarter" idx="10"/>
          </p:nvPr>
        </p:nvSpPr>
        <p:spPr/>
        <p:txBody>
          <a:bodyPr/>
          <a:lstStyle/>
          <a:p>
            <a:fld id="{DADBBA48-6388-44BA-AAFD-D5882F35205C}" type="slidenum">
              <a:rPr lang="en-US" smtClean="0"/>
              <a:t>10</a:t>
            </a:fld>
            <a:endParaRPr lang="en-US" dirty="0"/>
          </a:p>
        </p:txBody>
      </p:sp>
    </p:spTree>
    <p:extLst>
      <p:ext uri="{BB962C8B-B14F-4D97-AF65-F5344CB8AC3E}">
        <p14:creationId xmlns:p14="http://schemas.microsoft.com/office/powerpoint/2010/main" val="73259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kern="1200" dirty="0">
                <a:solidFill>
                  <a:schemeClr val="tx1"/>
                </a:solidFill>
                <a:effectLst/>
                <a:latin typeface="+mn-lt"/>
                <a:ea typeface="+mn-ea"/>
                <a:cs typeface="+mn-cs"/>
              </a:rPr>
              <a:t>Barb:  Overview Section page 1 of WB </a:t>
            </a:r>
          </a:p>
          <a:p>
            <a:r>
              <a:rPr lang="en-US" altLang="en-US" sz="1200" kern="1200" dirty="0">
                <a:solidFill>
                  <a:schemeClr val="tx1"/>
                </a:solidFill>
                <a:effectLst/>
                <a:latin typeface="+mn-lt"/>
                <a:ea typeface="+mn-ea"/>
                <a:cs typeface="+mn-cs"/>
              </a:rPr>
              <a:t>Who has heard of PBIS, keep standing if implementing SW-PBIS </a:t>
            </a:r>
          </a:p>
          <a:p>
            <a:r>
              <a:rPr lang="en-US" altLang="en-US" sz="1200" kern="1200" dirty="0">
                <a:solidFill>
                  <a:schemeClr val="tx1"/>
                </a:solidFill>
                <a:effectLst/>
                <a:latin typeface="+mn-lt"/>
                <a:ea typeface="+mn-ea"/>
                <a:cs typeface="+mn-cs"/>
              </a:rPr>
              <a:t>If not, still able to implement Classroom evidence-based strategies</a:t>
            </a:r>
          </a:p>
          <a:p>
            <a:r>
              <a:rPr lang="en-US" altLang="en-US" sz="1200" kern="1200" dirty="0">
                <a:solidFill>
                  <a:schemeClr val="tx1"/>
                </a:solidFill>
                <a:effectLst/>
                <a:latin typeface="+mn-lt"/>
                <a:ea typeface="+mn-ea"/>
                <a:cs typeface="+mn-cs"/>
              </a:rPr>
              <a:t>As we (County/Nation) move forward with MTSS-PBIS you will be ahead of the game</a:t>
            </a:r>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BF77AA-CC53-4851-8D2B-9E934CDA5A7D}" type="slidenum">
              <a:rPr lang="en-US" altLang="en-US" smtClean="0"/>
              <a:pPr/>
              <a:t>11</a:t>
            </a:fld>
            <a:endParaRPr lang="en-US" altLang="en-US"/>
          </a:p>
        </p:txBody>
      </p:sp>
    </p:spTree>
    <p:extLst>
      <p:ext uri="{BB962C8B-B14F-4D97-AF65-F5344CB8AC3E}">
        <p14:creationId xmlns:p14="http://schemas.microsoft.com/office/powerpoint/2010/main" val="140339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  list as many as want on LARGE STICKIE, pick one classroom practice you want to share with the group.</a:t>
            </a:r>
          </a:p>
          <a:p>
            <a:r>
              <a:rPr lang="en-US" altLang="en-US" dirty="0"/>
              <a:t>Now pick one of the behaviors and pick one to determine a classroom practice you would use?  </a:t>
            </a:r>
          </a:p>
          <a:p>
            <a:r>
              <a:rPr lang="en-US" altLang="en-US" dirty="0"/>
              <a:t>10 minute conversation </a:t>
            </a:r>
          </a:p>
          <a:p>
            <a:r>
              <a:rPr lang="en-US" altLang="en-US" dirty="0"/>
              <a:t>Internalizing:  low activity level, shy, not interacting with peers, avoiding or withdrawn, play alone, fearful manner, not participating, unresponsive, not standing up for self</a:t>
            </a:r>
          </a:p>
          <a:p>
            <a:r>
              <a:rPr lang="en-US" altLang="en-US" dirty="0"/>
              <a:t>Externalizing:  Aggressive, argue, forcing submission of others, defiance, out of seat, non-compliance, tantrums, disturbing others, stealing, non rule follower</a:t>
            </a:r>
          </a:p>
          <a:p>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BF77AA-CC53-4851-8D2B-9E934CDA5A7D}" type="slidenum">
              <a:rPr lang="en-US" altLang="en-US" smtClean="0"/>
              <a:pPr/>
              <a:t>12</a:t>
            </a:fld>
            <a:endParaRPr lang="en-US" altLang="en-US"/>
          </a:p>
        </p:txBody>
      </p:sp>
    </p:spTree>
    <p:extLst>
      <p:ext uri="{BB962C8B-B14F-4D97-AF65-F5344CB8AC3E}">
        <p14:creationId xmlns:p14="http://schemas.microsoft.com/office/powerpoint/2010/main" val="4211305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 what you do when you don’t know-just spinning around and whatever you have in our toolbox you grab</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3BF77AA-CC53-4851-8D2B-9E934CDA5A7D}" type="slidenum">
              <a:rPr lang="en-US" altLang="en-US" smtClean="0"/>
              <a:pPr/>
              <a:t>13</a:t>
            </a:fld>
            <a:endParaRPr lang="en-US" altLang="en-US"/>
          </a:p>
        </p:txBody>
      </p:sp>
    </p:spTree>
    <p:extLst>
      <p:ext uri="{BB962C8B-B14F-4D97-AF65-F5344CB8AC3E}">
        <p14:creationId xmlns:p14="http://schemas.microsoft.com/office/powerpoint/2010/main" val="2966696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Barb</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7F5D1B-20F2-4285-995E-BA270CA2FA2C}" type="slidenum">
              <a:rPr lang="en-US" altLang="en-US" smtClean="0">
                <a:ea typeface="MS PGothic" panose="020B0600070205080204" pitchFamily="34" charset="-128"/>
              </a:rPr>
              <a:pPr/>
              <a:t>14</a:t>
            </a:fld>
            <a:endParaRPr lang="en-US" altLang="en-US">
              <a:ea typeface="MS PGothic" panose="020B0600070205080204" pitchFamily="34" charset="-128"/>
            </a:endParaRPr>
          </a:p>
        </p:txBody>
      </p:sp>
    </p:spTree>
    <p:extLst>
      <p:ext uri="{BB962C8B-B14F-4D97-AF65-F5344CB8AC3E}">
        <p14:creationId xmlns:p14="http://schemas.microsoft.com/office/powerpoint/2010/main" val="242297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xfrm>
            <a:off x="685800" y="4400550"/>
            <a:ext cx="5486400" cy="45496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5BCB2C-7F74-4C3F-B2A2-35962DAFE973}" type="slidenum">
              <a:rPr lang="en-US" altLang="en-US" smtClean="0"/>
              <a:pPr/>
              <a:t>15</a:t>
            </a:fld>
            <a:endParaRPr lang="en-US" altLang="en-US" dirty="0"/>
          </a:p>
        </p:txBody>
      </p:sp>
    </p:spTree>
    <p:extLst>
      <p:ext uri="{BB962C8B-B14F-4D97-AF65-F5344CB8AC3E}">
        <p14:creationId xmlns:p14="http://schemas.microsoft.com/office/powerpoint/2010/main" val="2179626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Font typeface="Courier New" panose="02070309020205020404" pitchFamily="49" charset="0"/>
              <a:buChar char="o"/>
              <a:defRPr/>
            </a:pPr>
            <a:r>
              <a:rPr lang="en-US" altLang="en-US" sz="1200" dirty="0">
                <a:cs typeface="Arial" panose="020B0604020202020204" pitchFamily="34" charset="0"/>
              </a:rPr>
              <a:t>Barb-the why</a:t>
            </a:r>
          </a:p>
          <a:p>
            <a:pPr>
              <a:spcBef>
                <a:spcPts val="0"/>
              </a:spcBef>
              <a:spcAft>
                <a:spcPts val="0"/>
              </a:spcAft>
              <a:buFont typeface="Courier New" panose="02070309020205020404" pitchFamily="49" charset="0"/>
              <a:buChar char="o"/>
              <a:defRPr/>
            </a:pPr>
            <a:r>
              <a:rPr lang="en-US" altLang="en-US" sz="1200" dirty="0">
                <a:cs typeface="Arial" panose="020B0604020202020204" pitchFamily="34" charset="0"/>
              </a:rPr>
              <a:t>Teachers implement PCBS practices at lower rates than desired.</a:t>
            </a:r>
            <a:r>
              <a:rPr lang="en-US" altLang="en-US" sz="1200" baseline="30000" dirty="0">
                <a:cs typeface="Arial" panose="020B0604020202020204" pitchFamily="34" charset="0"/>
              </a:rPr>
              <a:t>2  </a:t>
            </a:r>
          </a:p>
          <a:p>
            <a:pPr eaLnBrk="1" hangingPunct="1">
              <a:spcBef>
                <a:spcPct val="0"/>
              </a:spcBef>
              <a:buFontTx/>
              <a:buNone/>
            </a:pPr>
            <a:r>
              <a:rPr lang="en-US" altLang="en-US" sz="1200" i="1" dirty="0">
                <a:cs typeface="Arial" panose="020B0604020202020204" pitchFamily="34" charset="0"/>
              </a:rPr>
              <a:t>Not here, but in this study-add to your repertoire and expertise</a:t>
            </a:r>
          </a:p>
          <a:p>
            <a:pPr eaLnBrk="1" hangingPunct="1">
              <a:spcBef>
                <a:spcPct val="0"/>
              </a:spcBef>
              <a:buFontTx/>
              <a:buNone/>
            </a:pPr>
            <a:endParaRPr lang="en-US" altLang="en-US" sz="1200" i="1" dirty="0">
              <a:cs typeface="Arial" panose="020B0604020202020204" pitchFamily="34" charset="0"/>
            </a:endParaRPr>
          </a:p>
          <a:p>
            <a:pPr eaLnBrk="1" hangingPunct="1">
              <a:spcBef>
                <a:spcPct val="0"/>
              </a:spcBef>
              <a:buFontTx/>
              <a:buNone/>
            </a:pPr>
            <a:r>
              <a:rPr lang="en-US" altLang="en-US" sz="1200" i="1" dirty="0">
                <a:cs typeface="Arial" panose="020B0604020202020204" pitchFamily="34" charset="0"/>
              </a:rPr>
              <a:t>S</a:t>
            </a:r>
            <a:r>
              <a:rPr lang="en-US" altLang="en-US" sz="1200" dirty="0">
                <a:cs typeface="Arial" panose="020B0604020202020204" pitchFamily="34" charset="0"/>
              </a:rPr>
              <a:t>tudents with challenging behavior experience even less praise, fewer opportunities to respond, more reprimands, and more negative or coercive interactions.</a:t>
            </a:r>
            <a:r>
              <a:rPr lang="en-US" altLang="en-US" sz="1200" baseline="30000" dirty="0">
                <a:cs typeface="Arial" panose="020B0604020202020204" pitchFamily="34" charset="0"/>
              </a:rPr>
              <a:t>3</a:t>
            </a:r>
            <a:r>
              <a:rPr lang="en-US" altLang="en-US" sz="1200" baseline="30000" dirty="0">
                <a:latin typeface="Berlin Sans FB" panose="020E0602020502020306" pitchFamily="34" charset="0"/>
                <a:ea typeface="MS PGothic" panose="020B0600070205080204" pitchFamily="34" charset="-128"/>
              </a:rPr>
              <a:t>1</a:t>
            </a:r>
            <a:r>
              <a:rPr lang="en-US" altLang="en-US" sz="1200" dirty="0">
                <a:latin typeface="Berlin Sans FB" panose="020E0602020502020306" pitchFamily="34" charset="0"/>
                <a:ea typeface="MS PGothic" panose="020B0600070205080204" pitchFamily="34" charset="-128"/>
              </a:rPr>
              <a:t> (Simonsen, Fairbanks, </a:t>
            </a:r>
            <a:r>
              <a:rPr lang="en-US" altLang="en-US" sz="1200" dirty="0" err="1">
                <a:latin typeface="Berlin Sans FB" panose="020E0602020502020306" pitchFamily="34" charset="0"/>
                <a:ea typeface="MS PGothic" panose="020B0600070205080204" pitchFamily="34" charset="-128"/>
              </a:rPr>
              <a:t>Briesch</a:t>
            </a:r>
            <a:r>
              <a:rPr lang="en-US" altLang="en-US" sz="1200" dirty="0">
                <a:latin typeface="Berlin Sans FB" panose="020E0602020502020306" pitchFamily="34" charset="0"/>
                <a:ea typeface="MS PGothic" panose="020B0600070205080204" pitchFamily="34" charset="-128"/>
              </a:rPr>
              <a:t>, Myers, &amp; </a:t>
            </a:r>
            <a:r>
              <a:rPr lang="en-US" altLang="en-US" sz="1200" dirty="0" err="1">
                <a:latin typeface="Berlin Sans FB" panose="020E0602020502020306" pitchFamily="34" charset="0"/>
                <a:ea typeface="MS PGothic" panose="020B0600070205080204" pitchFamily="34" charset="-128"/>
              </a:rPr>
              <a:t>Sugai</a:t>
            </a:r>
            <a:r>
              <a:rPr lang="en-US" altLang="en-US" sz="1200" dirty="0">
                <a:latin typeface="Berlin Sans FB" panose="020E0602020502020306" pitchFamily="34" charset="0"/>
                <a:ea typeface="MS PGothic" panose="020B0600070205080204" pitchFamily="34" charset="-128"/>
              </a:rPr>
              <a:t>, 2008)</a:t>
            </a:r>
          </a:p>
          <a:p>
            <a:pPr eaLnBrk="1" hangingPunct="1">
              <a:spcBef>
                <a:spcPct val="0"/>
              </a:spcBef>
              <a:buFontTx/>
              <a:buNone/>
            </a:pPr>
            <a:r>
              <a:rPr lang="en-US" altLang="en-US" sz="1200" baseline="30000" dirty="0">
                <a:latin typeface="Berlin Sans FB" panose="020E0602020502020306" pitchFamily="34" charset="0"/>
                <a:ea typeface="MS PGothic" panose="020B0600070205080204" pitchFamily="34" charset="-128"/>
              </a:rPr>
              <a:t>2 </a:t>
            </a:r>
            <a:r>
              <a:rPr lang="en-US" altLang="en-US" sz="1200" dirty="0">
                <a:latin typeface="Berlin Sans FB" panose="020E0602020502020306" pitchFamily="34" charset="0"/>
                <a:ea typeface="MS PGothic" panose="020B0600070205080204" pitchFamily="34" charset="-128"/>
              </a:rPr>
              <a:t>(Reinke, Herman, &amp; Stormont, 2012; Scott, Alter, &amp; </a:t>
            </a:r>
            <a:r>
              <a:rPr lang="en-US" altLang="en-US" sz="1200" dirty="0" err="1">
                <a:latin typeface="Berlin Sans FB" panose="020E0602020502020306" pitchFamily="34" charset="0"/>
                <a:ea typeface="MS PGothic" panose="020B0600070205080204" pitchFamily="34" charset="-128"/>
              </a:rPr>
              <a:t>Hirn</a:t>
            </a:r>
            <a:r>
              <a:rPr lang="en-US" altLang="en-US" sz="1200" dirty="0">
                <a:latin typeface="Berlin Sans FB" panose="020E0602020502020306" pitchFamily="34" charset="0"/>
                <a:ea typeface="MS PGothic" panose="020B0600070205080204" pitchFamily="34" charset="-128"/>
              </a:rPr>
              <a:t>, 2011)</a:t>
            </a:r>
          </a:p>
          <a:p>
            <a:pPr eaLnBrk="1" hangingPunct="1">
              <a:spcBef>
                <a:spcPct val="0"/>
              </a:spcBef>
              <a:buFontTx/>
              <a:buNone/>
            </a:pPr>
            <a:r>
              <a:rPr lang="en-US" altLang="en-US" sz="1200" baseline="30000" dirty="0">
                <a:latin typeface="Berlin Sans FB" panose="020E0602020502020306" pitchFamily="34" charset="0"/>
                <a:ea typeface="MS PGothic" panose="020B0600070205080204" pitchFamily="34" charset="-128"/>
              </a:rPr>
              <a:t>3</a:t>
            </a:r>
            <a:r>
              <a:rPr lang="en-US" altLang="en-US" sz="1200" dirty="0">
                <a:latin typeface="Berlin Sans FB" panose="020E0602020502020306" pitchFamily="34" charset="0"/>
                <a:ea typeface="MS PGothic" panose="020B0600070205080204" pitchFamily="34" charset="-128"/>
              </a:rPr>
              <a:t> (e.g., </a:t>
            </a:r>
            <a:r>
              <a:rPr lang="en-US" altLang="en-US" sz="1200" dirty="0" err="1">
                <a:latin typeface="Berlin Sans FB" panose="020E0602020502020306" pitchFamily="34" charset="0"/>
                <a:ea typeface="MS PGothic" panose="020B0600070205080204" pitchFamily="34" charset="-128"/>
              </a:rPr>
              <a:t>Carr</a:t>
            </a:r>
            <a:r>
              <a:rPr lang="en-US" altLang="en-US" sz="1200" dirty="0">
                <a:latin typeface="Berlin Sans FB" panose="020E0602020502020306" pitchFamily="34" charset="0"/>
                <a:ea typeface="MS PGothic" panose="020B0600070205080204" pitchFamily="34" charset="-128"/>
              </a:rPr>
              <a:t>, Taylor &amp; Robinson, 1991; Kauffman &amp; Brigham, 2009; Scott et al., 2011; Sutherland &amp; Oswald, 2005</a:t>
            </a:r>
            <a:r>
              <a:rPr lang="en-US" altLang="en-US" sz="1200" dirty="0">
                <a:latin typeface="Arial" panose="020B0604020202020204" pitchFamily="34" charset="0"/>
                <a:ea typeface="MS PGothic" panose="020B0600070205080204" pitchFamily="34" charset="-128"/>
              </a:rPr>
              <a:t>)</a:t>
            </a:r>
          </a:p>
          <a:p>
            <a:pPr>
              <a:spcBef>
                <a:spcPts val="0"/>
              </a:spcBef>
              <a:spcAft>
                <a:spcPts val="0"/>
              </a:spcAft>
              <a:buFont typeface="Courier New" panose="02070309020205020404" pitchFamily="49" charset="0"/>
              <a:buChar char="o"/>
              <a:defRPr/>
            </a:pPr>
            <a:endParaRPr lang="en-US" altLang="en-US" sz="1200" baseline="30000"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16</a:t>
            </a:fld>
            <a:endParaRPr lang="en-US"/>
          </a:p>
        </p:txBody>
      </p:sp>
    </p:spTree>
    <p:extLst>
      <p:ext uri="{BB962C8B-B14F-4D97-AF65-F5344CB8AC3E}">
        <p14:creationId xmlns:p14="http://schemas.microsoft.com/office/powerpoint/2010/main" val="2299282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Barb</a:t>
            </a:r>
          </a:p>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17</a:t>
            </a:fld>
            <a:endParaRPr lang="en-US" dirty="0"/>
          </a:p>
        </p:txBody>
      </p:sp>
    </p:spTree>
    <p:extLst>
      <p:ext uri="{BB962C8B-B14F-4D97-AF65-F5344CB8AC3E}">
        <p14:creationId xmlns:p14="http://schemas.microsoft.com/office/powerpoint/2010/main" val="1982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  only doing foundations and moving into prevention</a:t>
            </a:r>
          </a:p>
          <a:p>
            <a:r>
              <a:rPr lang="en-US" altLang="en-US" dirty="0"/>
              <a:t>Information go home and read about are pages 3-5</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D4079A-122C-4841-8D0C-781B317241D3}" type="slidenum">
              <a:rPr lang="en-US" altLang="en-US" smtClean="0"/>
              <a:pPr/>
              <a:t>18</a:t>
            </a:fld>
            <a:endParaRPr lang="en-US" altLang="en-US"/>
          </a:p>
        </p:txBody>
      </p:sp>
    </p:spTree>
    <p:extLst>
      <p:ext uri="{BB962C8B-B14F-4D97-AF65-F5344CB8AC3E}">
        <p14:creationId xmlns:p14="http://schemas.microsoft.com/office/powerpoint/2010/main" val="4178424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 each table writes their responses on poster paper and we consolidate responses for 3 day outcomes</a:t>
            </a:r>
          </a:p>
        </p:txBody>
      </p:sp>
      <p:sp>
        <p:nvSpPr>
          <p:cNvPr id="4" name="Slide Number Placeholder 3"/>
          <p:cNvSpPr>
            <a:spLocks noGrp="1"/>
          </p:cNvSpPr>
          <p:nvPr>
            <p:ph type="sldNum" sz="quarter" idx="5"/>
          </p:nvPr>
        </p:nvSpPr>
        <p:spPr/>
        <p:txBody>
          <a:bodyPr/>
          <a:lstStyle/>
          <a:p>
            <a:fld id="{1B9A179D-2D27-49E2-B022-8EDDA2EFE682}" type="slidenum">
              <a:rPr lang="en-US" smtClean="0"/>
              <a:t>19</a:t>
            </a:fld>
            <a:endParaRPr lang="en-US" dirty="0"/>
          </a:p>
        </p:txBody>
      </p:sp>
    </p:spTree>
    <p:extLst>
      <p:ext uri="{BB962C8B-B14F-4D97-AF65-F5344CB8AC3E}">
        <p14:creationId xmlns:p14="http://schemas.microsoft.com/office/powerpoint/2010/main" val="257525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a:p>
            <a:r>
              <a:rPr lang="en-US" dirty="0"/>
              <a:t>Inside Cover of WB and Table Tent</a:t>
            </a:r>
          </a:p>
          <a:p>
            <a:r>
              <a:rPr lang="en-US" dirty="0"/>
              <a:t>Routine Based Supports: Practices you want to support, simple behavior support plan focuses on support in early education classrooms</a:t>
            </a:r>
          </a:p>
          <a:p>
            <a:r>
              <a:rPr lang="en-US" dirty="0"/>
              <a:t>Decision-Making Guide:  Responding and Supporting Document</a:t>
            </a:r>
          </a:p>
          <a:p>
            <a:r>
              <a:rPr lang="en-US" dirty="0"/>
              <a:t>Classroom Walkthroughs:  system of how you will support each other</a:t>
            </a:r>
          </a:p>
          <a:p>
            <a:r>
              <a:rPr lang="en-US" dirty="0"/>
              <a:t>SCOA:  tool for you to get feedback on a practice you are targeting</a:t>
            </a:r>
          </a:p>
        </p:txBody>
      </p:sp>
      <p:sp>
        <p:nvSpPr>
          <p:cNvPr id="4" name="Slide Number Placeholder 3"/>
          <p:cNvSpPr>
            <a:spLocks noGrp="1"/>
          </p:cNvSpPr>
          <p:nvPr>
            <p:ph type="sldNum" sz="quarter" idx="5"/>
          </p:nvPr>
        </p:nvSpPr>
        <p:spPr/>
        <p:txBody>
          <a:bodyPr/>
          <a:lstStyle/>
          <a:p>
            <a:fld id="{1B9A179D-2D27-49E2-B022-8EDDA2EFE682}" type="slidenum">
              <a:rPr lang="en-US" smtClean="0"/>
              <a:t>2</a:t>
            </a:fld>
            <a:endParaRPr lang="en-US" dirty="0"/>
          </a:p>
        </p:txBody>
      </p:sp>
    </p:spTree>
    <p:extLst>
      <p:ext uri="{BB962C8B-B14F-4D97-AF65-F5344CB8AC3E}">
        <p14:creationId xmlns:p14="http://schemas.microsoft.com/office/powerpoint/2010/main" val="68018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20</a:t>
            </a:fld>
            <a:endParaRPr lang="en-US" dirty="0"/>
          </a:p>
        </p:txBody>
      </p:sp>
    </p:spTree>
    <p:extLst>
      <p:ext uri="{BB962C8B-B14F-4D97-AF65-F5344CB8AC3E}">
        <p14:creationId xmlns:p14="http://schemas.microsoft.com/office/powerpoint/2010/main" val="2719125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FB-Thinking at all tiers</a:t>
            </a:r>
          </a:p>
          <a:p>
            <a:r>
              <a:rPr lang="en-US" dirty="0"/>
              <a:t>T1 Example</a:t>
            </a:r>
          </a:p>
          <a:p>
            <a:r>
              <a:rPr lang="en-US" dirty="0"/>
              <a:t>T2 Example</a:t>
            </a:r>
          </a:p>
          <a:p>
            <a:r>
              <a:rPr lang="en-US" dirty="0"/>
              <a:t>T3 Example</a:t>
            </a:r>
          </a:p>
        </p:txBody>
      </p:sp>
      <p:sp>
        <p:nvSpPr>
          <p:cNvPr id="4" name="Slide Number Placeholder 3"/>
          <p:cNvSpPr>
            <a:spLocks noGrp="1"/>
          </p:cNvSpPr>
          <p:nvPr>
            <p:ph type="sldNum" sz="quarter" idx="5"/>
          </p:nvPr>
        </p:nvSpPr>
        <p:spPr/>
        <p:txBody>
          <a:bodyPr/>
          <a:lstStyle/>
          <a:p>
            <a:fld id="{1B9A179D-2D27-49E2-B022-8EDDA2EFE682}" type="slidenum">
              <a:rPr lang="en-US" smtClean="0"/>
              <a:t>21</a:t>
            </a:fld>
            <a:endParaRPr lang="en-US" dirty="0"/>
          </a:p>
        </p:txBody>
      </p:sp>
    </p:spTree>
    <p:extLst>
      <p:ext uri="{BB962C8B-B14F-4D97-AF65-F5344CB8AC3E}">
        <p14:creationId xmlns:p14="http://schemas.microsoft.com/office/powerpoint/2010/main" val="324302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Hand up Stand Up</a:t>
            </a:r>
          </a:p>
          <a:p>
            <a:r>
              <a:rPr lang="en-US" dirty="0"/>
              <a:t>Share your traveling strength</a:t>
            </a:r>
          </a:p>
          <a:p>
            <a:r>
              <a:rPr lang="en-US" dirty="0"/>
              <a:t>Then move into motivation of anything…(pre-correct)</a:t>
            </a:r>
          </a:p>
          <a:p>
            <a:r>
              <a:rPr lang="en-US" dirty="0"/>
              <a:t>Report out to each other what you heard partner say</a:t>
            </a:r>
          </a:p>
          <a:p>
            <a:r>
              <a:rPr lang="en-US" dirty="0"/>
              <a:t>Back to tables</a:t>
            </a:r>
          </a:p>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22</a:t>
            </a:fld>
            <a:endParaRPr lang="en-US"/>
          </a:p>
        </p:txBody>
      </p:sp>
    </p:spTree>
    <p:extLst>
      <p:ext uri="{BB962C8B-B14F-4D97-AF65-F5344CB8AC3E}">
        <p14:creationId xmlns:p14="http://schemas.microsoft.com/office/powerpoint/2010/main" val="248765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Kathy:  table conversation</a:t>
            </a:r>
          </a:p>
          <a:p>
            <a:endParaRPr lang="en-US" dirty="0"/>
          </a:p>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23</a:t>
            </a:fld>
            <a:endParaRPr lang="en-US"/>
          </a:p>
        </p:txBody>
      </p:sp>
    </p:spTree>
    <p:extLst>
      <p:ext uri="{BB962C8B-B14F-4D97-AF65-F5344CB8AC3E}">
        <p14:creationId xmlns:p14="http://schemas.microsoft.com/office/powerpoint/2010/main" val="1666439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Barb: use world balls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Instructions:  Individually complete the Synectic (metaphor), share at your table, popcorn a few answers from the group or have a team select one from their table to share out with the whole group</a:t>
            </a:r>
          </a:p>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24</a:t>
            </a:fld>
            <a:endParaRPr lang="en-US"/>
          </a:p>
        </p:txBody>
      </p:sp>
    </p:spTree>
    <p:extLst>
      <p:ext uri="{BB962C8B-B14F-4D97-AF65-F5344CB8AC3E}">
        <p14:creationId xmlns:p14="http://schemas.microsoft.com/office/powerpoint/2010/main" val="270780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Barb</a:t>
            </a:r>
          </a:p>
          <a:p>
            <a:r>
              <a:rPr lang="en-US" dirty="0"/>
              <a:t>Keep an eye out for these “Points of Interest”</a:t>
            </a:r>
          </a:p>
          <a:p>
            <a:endParaRPr lang="en-US" dirty="0"/>
          </a:p>
          <a:p>
            <a:r>
              <a:rPr lang="en-US" dirty="0"/>
              <a:t>*If we hypothesize that a behavior is due to seeking attention from adults and we implement a plan that gives the student attention (in a socially appropriate way) after we see the behavior occur, but the student was actually exhibiting that behavior to try and avoid the adult’s attention, the student will exhibit the behavior again to get the desired consequence if we guessed incorrectly…and this time the behavior may be worse because it didn’t work in getting the desired response the first time. </a:t>
            </a:r>
          </a:p>
        </p:txBody>
      </p:sp>
      <p:sp>
        <p:nvSpPr>
          <p:cNvPr id="4" name="Slide Number Placeholder 3"/>
          <p:cNvSpPr>
            <a:spLocks noGrp="1"/>
          </p:cNvSpPr>
          <p:nvPr>
            <p:ph type="sldNum" sz="quarter" idx="10"/>
          </p:nvPr>
        </p:nvSpPr>
        <p:spPr/>
        <p:txBody>
          <a:bodyPr/>
          <a:lstStyle/>
          <a:p>
            <a:fld id="{F1731BCE-38AF-48EC-B02D-0712DC2ACFD9}" type="slidenum">
              <a:rPr lang="en-US" smtClean="0"/>
              <a:pPr/>
              <a:t>26</a:t>
            </a:fld>
            <a:endParaRPr lang="en-US"/>
          </a:p>
        </p:txBody>
      </p:sp>
    </p:spTree>
    <p:extLst>
      <p:ext uri="{BB962C8B-B14F-4D97-AF65-F5344CB8AC3E}">
        <p14:creationId xmlns:p14="http://schemas.microsoft.com/office/powerpoint/2010/main" val="595340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F1731BCE-38AF-48EC-B02D-0712DC2ACFD9}" type="slidenum">
              <a:rPr lang="en-US" smtClean="0"/>
              <a:pPr/>
              <a:t>27</a:t>
            </a:fld>
            <a:endParaRPr lang="en-US"/>
          </a:p>
        </p:txBody>
      </p:sp>
    </p:spTree>
    <p:extLst>
      <p:ext uri="{BB962C8B-B14F-4D97-AF65-F5344CB8AC3E}">
        <p14:creationId xmlns:p14="http://schemas.microsoft.com/office/powerpoint/2010/main" val="184888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F1731BCE-38AF-48EC-B02D-0712DC2ACFD9}" type="slidenum">
              <a:rPr lang="en-US" smtClean="0"/>
              <a:pPr/>
              <a:t>28</a:t>
            </a:fld>
            <a:endParaRPr lang="en-US"/>
          </a:p>
        </p:txBody>
      </p:sp>
    </p:spTree>
    <p:extLst>
      <p:ext uri="{BB962C8B-B14F-4D97-AF65-F5344CB8AC3E}">
        <p14:creationId xmlns:p14="http://schemas.microsoft.com/office/powerpoint/2010/main" val="3559996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normAutofit/>
          </a:bodyPr>
          <a:lstStyle/>
          <a:p>
            <a:r>
              <a:rPr lang="en-US" dirty="0"/>
              <a:t>Kathy</a:t>
            </a:r>
          </a:p>
          <a:p>
            <a:r>
              <a:rPr lang="en-US" dirty="0"/>
              <a:t>Always start with identifying the behavior first. The “What”</a:t>
            </a:r>
          </a:p>
          <a:p>
            <a:endParaRPr lang="en-US" dirty="0"/>
          </a:p>
          <a:p>
            <a:r>
              <a:rPr lang="en-US" dirty="0"/>
              <a:t>Needs to be stated in an observable/measurable manner</a:t>
            </a:r>
          </a:p>
          <a:p>
            <a:endParaRPr lang="en-US" dirty="0"/>
          </a:p>
          <a:p>
            <a:r>
              <a:rPr lang="en-US" dirty="0"/>
              <a:t>So that anyone could recognize the behavior without a doubt, even if they are unfamiliar with the student.</a:t>
            </a:r>
          </a:p>
          <a:p>
            <a:endParaRPr lang="en-US" dirty="0"/>
          </a:p>
          <a:p>
            <a:r>
              <a:rPr lang="en-US" dirty="0"/>
              <a:t>Always start with only one target behavior at a time. *Remember we want to do the least amount of work for the greatest effect.* </a:t>
            </a:r>
          </a:p>
          <a:p>
            <a:endParaRPr lang="en-US" dirty="0"/>
          </a:p>
          <a:p>
            <a:r>
              <a:rPr lang="en-US" dirty="0"/>
              <a:t>Choose the behavior that occurs the most often or is the most problematic. We call this the target behavior. Addressing the target behavior can meet the student’s needs and eliminate multiple other smaller behaviors. </a:t>
            </a:r>
          </a:p>
        </p:txBody>
      </p:sp>
      <p:sp>
        <p:nvSpPr>
          <p:cNvPr id="4" name="Slide Number Placeholder 3"/>
          <p:cNvSpPr>
            <a:spLocks noGrp="1"/>
          </p:cNvSpPr>
          <p:nvPr>
            <p:ph type="sldNum" sz="quarter" idx="10"/>
          </p:nvPr>
        </p:nvSpPr>
        <p:spPr/>
        <p:txBody>
          <a:bodyPr/>
          <a:lstStyle/>
          <a:p>
            <a:fld id="{C39DCBCA-2003-4FD1-987E-02FA2519DCC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04037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Kathy</a:t>
            </a:r>
          </a:p>
          <a:p>
            <a:r>
              <a:rPr lang="en-US" dirty="0"/>
              <a:t>Function Based Thinking</a:t>
            </a:r>
          </a:p>
          <a:p>
            <a:endParaRPr lang="en-US" dirty="0"/>
          </a:p>
          <a:p>
            <a:r>
              <a:rPr lang="en-US" dirty="0"/>
              <a:t>Complete activity 3 on page 8 of the science and logic tab</a:t>
            </a:r>
          </a:p>
          <a:p>
            <a:endParaRPr lang="en-US" dirty="0"/>
          </a:p>
          <a:p>
            <a:r>
              <a:rPr lang="en-US" dirty="0"/>
              <a:t>*remember observable, measurable and clearly defined*</a:t>
            </a:r>
          </a:p>
        </p:txBody>
      </p:sp>
      <p:sp>
        <p:nvSpPr>
          <p:cNvPr id="4" name="Slide Number Placeholder 3"/>
          <p:cNvSpPr>
            <a:spLocks noGrp="1"/>
          </p:cNvSpPr>
          <p:nvPr>
            <p:ph type="sldNum" sz="quarter" idx="10"/>
          </p:nvPr>
        </p:nvSpPr>
        <p:spPr/>
        <p:txBody>
          <a:bodyPr/>
          <a:lstStyle/>
          <a:p>
            <a:fld id="{F1731BCE-38AF-48EC-B02D-0712DC2ACFD9}" type="slidenum">
              <a:rPr lang="en-US" smtClean="0"/>
              <a:pPr/>
              <a:t>30</a:t>
            </a:fld>
            <a:endParaRPr lang="en-US"/>
          </a:p>
        </p:txBody>
      </p:sp>
    </p:spTree>
    <p:extLst>
      <p:ext uri="{BB962C8B-B14F-4D97-AF65-F5344CB8AC3E}">
        <p14:creationId xmlns:p14="http://schemas.microsoft.com/office/powerpoint/2010/main" val="3744983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Barb</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a:t>
            </a:fld>
            <a:endParaRPr lang="en-US" dirty="0"/>
          </a:p>
        </p:txBody>
      </p:sp>
    </p:spTree>
    <p:extLst>
      <p:ext uri="{BB962C8B-B14F-4D97-AF65-F5344CB8AC3E}">
        <p14:creationId xmlns:p14="http://schemas.microsoft.com/office/powerpoint/2010/main" val="1542422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Kathy</a:t>
            </a:r>
          </a:p>
          <a:p>
            <a:r>
              <a:rPr lang="en-US" dirty="0"/>
              <a:t>Let’s practice our Function Based Thinking</a:t>
            </a:r>
          </a:p>
          <a:p>
            <a:endParaRPr lang="en-US" dirty="0"/>
          </a:p>
          <a:p>
            <a:r>
              <a:rPr lang="en-US" dirty="0"/>
              <a:t>Thumbs Up if it is a “target behavior” (observable, measurable, clearly defined)</a:t>
            </a:r>
          </a:p>
          <a:p>
            <a:r>
              <a:rPr lang="en-US" dirty="0"/>
              <a:t>Thumbs down if it is not a “target behavior”</a:t>
            </a:r>
          </a:p>
        </p:txBody>
      </p:sp>
      <p:sp>
        <p:nvSpPr>
          <p:cNvPr id="4" name="Slide Number Placeholder 3"/>
          <p:cNvSpPr>
            <a:spLocks noGrp="1"/>
          </p:cNvSpPr>
          <p:nvPr>
            <p:ph type="sldNum" sz="quarter" idx="10"/>
          </p:nvPr>
        </p:nvSpPr>
        <p:spPr/>
        <p:txBody>
          <a:bodyPr/>
          <a:lstStyle/>
          <a:p>
            <a:fld id="{F1731BCE-38AF-48EC-B02D-0712DC2ACFD9}" type="slidenum">
              <a:rPr lang="en-US" smtClean="0"/>
              <a:pPr/>
              <a:t>31</a:t>
            </a:fld>
            <a:endParaRPr lang="en-US"/>
          </a:p>
        </p:txBody>
      </p:sp>
    </p:spTree>
    <p:extLst>
      <p:ext uri="{BB962C8B-B14F-4D97-AF65-F5344CB8AC3E}">
        <p14:creationId xmlns:p14="http://schemas.microsoft.com/office/powerpoint/2010/main" val="3147386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Let’s practice our Function Based Thinking</a:t>
            </a:r>
          </a:p>
          <a:p>
            <a:endParaRPr lang="en-US" dirty="0"/>
          </a:p>
          <a:p>
            <a:r>
              <a:rPr lang="en-US" dirty="0"/>
              <a:t>Thumbs Up if it is a “target behavior” (observable, measurable, clearly defined)</a:t>
            </a:r>
          </a:p>
          <a:p>
            <a:r>
              <a:rPr lang="en-US" dirty="0"/>
              <a:t>Thumbs down if it is not a “target behavior”</a:t>
            </a:r>
          </a:p>
        </p:txBody>
      </p:sp>
      <p:sp>
        <p:nvSpPr>
          <p:cNvPr id="4" name="Slide Number Placeholder 3"/>
          <p:cNvSpPr>
            <a:spLocks noGrp="1"/>
          </p:cNvSpPr>
          <p:nvPr>
            <p:ph type="sldNum" sz="quarter" idx="10"/>
          </p:nvPr>
        </p:nvSpPr>
        <p:spPr/>
        <p:txBody>
          <a:bodyPr/>
          <a:lstStyle/>
          <a:p>
            <a:fld id="{F1731BCE-38AF-48EC-B02D-0712DC2ACFD9}" type="slidenum">
              <a:rPr lang="en-US" smtClean="0"/>
              <a:pPr/>
              <a:t>32</a:t>
            </a:fld>
            <a:endParaRPr lang="en-US"/>
          </a:p>
        </p:txBody>
      </p:sp>
    </p:spTree>
    <p:extLst>
      <p:ext uri="{BB962C8B-B14F-4D97-AF65-F5344CB8AC3E}">
        <p14:creationId xmlns:p14="http://schemas.microsoft.com/office/powerpoint/2010/main" val="198313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33</a:t>
            </a:fld>
            <a:endParaRPr lang="en-US"/>
          </a:p>
        </p:txBody>
      </p:sp>
    </p:spTree>
    <p:extLst>
      <p:ext uri="{BB962C8B-B14F-4D97-AF65-F5344CB8AC3E}">
        <p14:creationId xmlns:p14="http://schemas.microsoft.com/office/powerpoint/2010/main" val="863440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Barb</a:t>
            </a:r>
          </a:p>
          <a:p>
            <a:r>
              <a:rPr lang="en-US" dirty="0"/>
              <a:t>Let’s continue our Function Based Thinking. We talked about the “What” (The Target Behavior) now let’s talk about the Where/When (The antecedent)</a:t>
            </a:r>
          </a:p>
          <a:p>
            <a:endParaRPr lang="en-US" dirty="0"/>
          </a:p>
          <a:p>
            <a:r>
              <a:rPr lang="en-US" dirty="0"/>
              <a:t>What is the routine occurring </a:t>
            </a:r>
            <a:r>
              <a:rPr lang="en-US" b="1" dirty="0"/>
              <a:t>where </a:t>
            </a:r>
            <a:r>
              <a:rPr lang="en-US" b="0" dirty="0"/>
              <a:t>the behavior occurs most?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transitions, unstructured time, specific content area</a:t>
            </a:r>
          </a:p>
          <a:p>
            <a:r>
              <a:rPr lang="en-US" b="0" dirty="0"/>
              <a:t>What is the antecedent/trigger </a:t>
            </a:r>
            <a:r>
              <a:rPr lang="en-US" b="1" dirty="0"/>
              <a:t>when</a:t>
            </a:r>
            <a:r>
              <a:rPr lang="en-US" b="0" dirty="0"/>
              <a:t> the behavior occurs most?</a:t>
            </a:r>
          </a:p>
          <a:p>
            <a:r>
              <a:rPr lang="en-US" b="0" dirty="0"/>
              <a:t>Is it during a certain event, action or object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Small groups, independent work, while correcting last night’s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the cultural shift, in Tier I we discussed moving from reactive to proactive. Using the ABC’s of behavior assists us in identifying proper prevention practices (antecedents)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Complete activity 4 on page 9 of the Science and Logic Tab</a:t>
            </a:r>
          </a:p>
          <a:p>
            <a:endParaRPr lang="en-US" b="1"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34</a:t>
            </a:fld>
            <a:endParaRPr lang="en-US"/>
          </a:p>
        </p:txBody>
      </p:sp>
    </p:spTree>
    <p:extLst>
      <p:ext uri="{BB962C8B-B14F-4D97-AF65-F5344CB8AC3E}">
        <p14:creationId xmlns:p14="http://schemas.microsoft.com/office/powerpoint/2010/main" val="378027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pPr algn="ctr"/>
            <a:r>
              <a:rPr lang="en-US" sz="2800" dirty="0">
                <a:solidFill>
                  <a:schemeClr val="bg1"/>
                </a:solidFill>
              </a:rPr>
              <a:t>ID the</a:t>
            </a:r>
            <a:r>
              <a:rPr lang="en-US" sz="2800" u="sng" dirty="0">
                <a:solidFill>
                  <a:schemeClr val="bg1"/>
                </a:solidFill>
              </a:rPr>
              <a:t> routine </a:t>
            </a:r>
            <a:r>
              <a:rPr lang="en-US" sz="2800" dirty="0">
                <a:solidFill>
                  <a:schemeClr val="bg1"/>
                </a:solidFill>
              </a:rPr>
              <a:t>(where) behavior occurs</a:t>
            </a:r>
          </a:p>
          <a:p>
            <a:pPr lvl="1" algn="ctr"/>
            <a:r>
              <a:rPr lang="en-US" sz="2800" dirty="0">
                <a:solidFill>
                  <a:schemeClr val="bg1"/>
                </a:solidFill>
              </a:rPr>
              <a:t>Examples:  during math class, on playground</a:t>
            </a:r>
          </a:p>
          <a:p>
            <a:pPr lvl="1" algn="ctr"/>
            <a:endParaRPr lang="en-US" sz="2800" dirty="0">
              <a:solidFill>
                <a:schemeClr val="bg1"/>
              </a:solidFill>
            </a:endParaRPr>
          </a:p>
          <a:p>
            <a:pPr algn="ctr"/>
            <a:r>
              <a:rPr lang="en-US" sz="2800" dirty="0">
                <a:solidFill>
                  <a:schemeClr val="bg1"/>
                </a:solidFill>
              </a:rPr>
              <a:t>ID the </a:t>
            </a:r>
            <a:r>
              <a:rPr lang="en-US" sz="2800" u="sng" dirty="0">
                <a:solidFill>
                  <a:schemeClr val="bg1"/>
                </a:solidFill>
              </a:rPr>
              <a:t>event</a:t>
            </a:r>
            <a:r>
              <a:rPr lang="en-US" sz="2800" dirty="0">
                <a:solidFill>
                  <a:schemeClr val="bg1"/>
                </a:solidFill>
              </a:rPr>
              <a:t>, </a:t>
            </a:r>
            <a:r>
              <a:rPr lang="en-US" sz="2800" u="sng" dirty="0">
                <a:solidFill>
                  <a:schemeClr val="bg1"/>
                </a:solidFill>
              </a:rPr>
              <a:t>action</a:t>
            </a:r>
            <a:r>
              <a:rPr lang="en-US" sz="2800" dirty="0">
                <a:solidFill>
                  <a:schemeClr val="bg1"/>
                </a:solidFill>
              </a:rPr>
              <a:t>, or </a:t>
            </a:r>
            <a:r>
              <a:rPr lang="en-US" sz="2800" u="sng" dirty="0">
                <a:solidFill>
                  <a:schemeClr val="bg1"/>
                </a:solidFill>
              </a:rPr>
              <a:t>object</a:t>
            </a:r>
            <a:r>
              <a:rPr lang="en-US" sz="2800" dirty="0">
                <a:solidFill>
                  <a:schemeClr val="bg1"/>
                </a:solidFill>
              </a:rPr>
              <a:t> occurring right before misbehavior (when) Signals the behavior – sets it off</a:t>
            </a:r>
          </a:p>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35</a:t>
            </a:fld>
            <a:endParaRPr lang="en-US"/>
          </a:p>
        </p:txBody>
      </p:sp>
    </p:spTree>
    <p:extLst>
      <p:ext uri="{BB962C8B-B14F-4D97-AF65-F5344CB8AC3E}">
        <p14:creationId xmlns:p14="http://schemas.microsoft.com/office/powerpoint/2010/main" val="130052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pPr algn="ctr"/>
            <a:r>
              <a:rPr lang="en-US" sz="2800" dirty="0">
                <a:solidFill>
                  <a:schemeClr val="bg1"/>
                </a:solidFill>
              </a:rPr>
              <a:t>ID the</a:t>
            </a:r>
            <a:r>
              <a:rPr lang="en-US" sz="2800" u="sng" dirty="0">
                <a:solidFill>
                  <a:schemeClr val="bg1"/>
                </a:solidFill>
              </a:rPr>
              <a:t> routine </a:t>
            </a:r>
            <a:r>
              <a:rPr lang="en-US" sz="2800" dirty="0">
                <a:solidFill>
                  <a:schemeClr val="bg1"/>
                </a:solidFill>
              </a:rPr>
              <a:t>(where) behavior occurs</a:t>
            </a:r>
          </a:p>
          <a:p>
            <a:pPr lvl="1" algn="ctr"/>
            <a:r>
              <a:rPr lang="en-US" sz="2800" dirty="0">
                <a:solidFill>
                  <a:schemeClr val="bg1"/>
                </a:solidFill>
              </a:rPr>
              <a:t>Examples:  during math class, on playground</a:t>
            </a:r>
          </a:p>
          <a:p>
            <a:pPr lvl="1" algn="ctr"/>
            <a:endParaRPr lang="en-US" sz="2800" dirty="0">
              <a:solidFill>
                <a:schemeClr val="bg1"/>
              </a:solidFill>
            </a:endParaRPr>
          </a:p>
          <a:p>
            <a:pPr algn="ctr"/>
            <a:r>
              <a:rPr lang="en-US" sz="2800" dirty="0">
                <a:solidFill>
                  <a:schemeClr val="bg1"/>
                </a:solidFill>
              </a:rPr>
              <a:t>ID the </a:t>
            </a:r>
            <a:r>
              <a:rPr lang="en-US" sz="2800" u="sng" dirty="0">
                <a:solidFill>
                  <a:schemeClr val="bg1"/>
                </a:solidFill>
              </a:rPr>
              <a:t>event</a:t>
            </a:r>
            <a:r>
              <a:rPr lang="en-US" sz="2800" dirty="0">
                <a:solidFill>
                  <a:schemeClr val="bg1"/>
                </a:solidFill>
              </a:rPr>
              <a:t>, </a:t>
            </a:r>
            <a:r>
              <a:rPr lang="en-US" sz="2800" u="sng" dirty="0">
                <a:solidFill>
                  <a:schemeClr val="bg1"/>
                </a:solidFill>
              </a:rPr>
              <a:t>action</a:t>
            </a:r>
            <a:r>
              <a:rPr lang="en-US" sz="2800" dirty="0">
                <a:solidFill>
                  <a:schemeClr val="bg1"/>
                </a:solidFill>
              </a:rPr>
              <a:t>, or </a:t>
            </a:r>
            <a:r>
              <a:rPr lang="en-US" sz="2800" u="sng" dirty="0">
                <a:solidFill>
                  <a:schemeClr val="bg1"/>
                </a:solidFill>
              </a:rPr>
              <a:t>object</a:t>
            </a:r>
            <a:r>
              <a:rPr lang="en-US" sz="2800" dirty="0">
                <a:solidFill>
                  <a:schemeClr val="bg1"/>
                </a:solidFill>
              </a:rPr>
              <a:t> occurring right before misbehavior (when) Signals the behavior – sets it off</a:t>
            </a:r>
          </a:p>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36</a:t>
            </a:fld>
            <a:endParaRPr lang="en-US"/>
          </a:p>
        </p:txBody>
      </p:sp>
    </p:spTree>
    <p:extLst>
      <p:ext uri="{BB962C8B-B14F-4D97-AF65-F5344CB8AC3E}">
        <p14:creationId xmlns:p14="http://schemas.microsoft.com/office/powerpoint/2010/main" val="385178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Getting more specific about the routine and the problem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The behavior may occur in more settings, but it is most likely to occur when he is frustrated. Remember, we want to do the least amount of work for the greatest effect.</a:t>
            </a:r>
          </a:p>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37</a:t>
            </a:fld>
            <a:endParaRPr lang="en-US"/>
          </a:p>
        </p:txBody>
      </p:sp>
    </p:spTree>
    <p:extLst>
      <p:ext uri="{BB962C8B-B14F-4D97-AF65-F5344CB8AC3E}">
        <p14:creationId xmlns:p14="http://schemas.microsoft.com/office/powerpoint/2010/main" val="2121030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normAutofit/>
          </a:bodyPr>
          <a:lstStyle/>
          <a:p>
            <a:r>
              <a:rPr lang="en-US" dirty="0"/>
              <a:t>Where would we start?</a:t>
            </a:r>
          </a:p>
          <a:p>
            <a:endParaRPr lang="en-US" dirty="0"/>
          </a:p>
          <a:p>
            <a:r>
              <a:rPr lang="en-US" dirty="0"/>
              <a:t>Yes, the behavior. What is happening… the students calls peers names and hits them</a:t>
            </a:r>
          </a:p>
          <a:p>
            <a:endParaRPr lang="en-US" dirty="0"/>
          </a:p>
          <a:p>
            <a:r>
              <a:rPr lang="en-US" dirty="0"/>
              <a:t>And now…. When does it occur?</a:t>
            </a:r>
          </a:p>
          <a:p>
            <a:endParaRPr lang="en-US" dirty="0"/>
          </a:p>
          <a:p>
            <a:r>
              <a:rPr lang="en-US" dirty="0"/>
              <a:t>Yes, When peers tease him about his walk</a:t>
            </a:r>
          </a:p>
        </p:txBody>
      </p:sp>
      <p:sp>
        <p:nvSpPr>
          <p:cNvPr id="4" name="Slide Number Placeholder 3"/>
          <p:cNvSpPr>
            <a:spLocks noGrp="1"/>
          </p:cNvSpPr>
          <p:nvPr>
            <p:ph type="sldNum" sz="quarter" idx="10"/>
          </p:nvPr>
        </p:nvSpPr>
        <p:spPr/>
        <p:txBody>
          <a:bodyPr/>
          <a:lstStyle/>
          <a:p>
            <a:fld id="{C39DCBCA-2003-4FD1-987E-02FA2519DCC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6907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Getting more specific about the routine and the problem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The behavior may occur in more settings, but it is most likely to occur when he is frustrated. Remember, we want to do the least amount of work for the greatest effect.</a:t>
            </a:r>
          </a:p>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39</a:t>
            </a:fld>
            <a:endParaRPr lang="en-US"/>
          </a:p>
        </p:txBody>
      </p:sp>
    </p:spTree>
    <p:extLst>
      <p:ext uri="{BB962C8B-B14F-4D97-AF65-F5344CB8AC3E}">
        <p14:creationId xmlns:p14="http://schemas.microsoft.com/office/powerpoint/2010/main" val="3250094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Kathy</a:t>
            </a:r>
          </a:p>
          <a:p>
            <a:r>
              <a:rPr lang="en-US" dirty="0"/>
              <a:t>Remember, we always start with the behavior (the what)</a:t>
            </a:r>
          </a:p>
          <a:p>
            <a:endParaRPr lang="en-US" dirty="0"/>
          </a:p>
          <a:p>
            <a:r>
              <a:rPr lang="en-US" dirty="0"/>
              <a:t>Then we move to the ….. Antecedent (where and when)</a:t>
            </a:r>
          </a:p>
          <a:p>
            <a:endParaRPr lang="en-US" dirty="0"/>
          </a:p>
          <a:p>
            <a:r>
              <a:rPr lang="en-US" dirty="0"/>
              <a:t>Finally we move to the consequences…from the students’ perspective (the why) </a:t>
            </a:r>
          </a:p>
          <a:p>
            <a:r>
              <a:rPr lang="en-US" dirty="0"/>
              <a:t>What happened, for the student, immediately after the behavior occurred</a:t>
            </a:r>
          </a:p>
          <a:p>
            <a:r>
              <a:rPr lang="en-US" dirty="0"/>
              <a:t>Sometimes we look at this and think, they got a referral to the office so its avoidance of work, but the student may put more emphasis on the fact that they made their peers laugh for a split second before being sent to the office. What is *their* why?</a:t>
            </a:r>
          </a:p>
          <a:p>
            <a:endParaRPr lang="en-US" dirty="0"/>
          </a:p>
          <a:p>
            <a:endParaRPr lang="en-US" dirty="0"/>
          </a:p>
        </p:txBody>
      </p:sp>
      <p:sp>
        <p:nvSpPr>
          <p:cNvPr id="4" name="Slide Number Placeholder 3"/>
          <p:cNvSpPr>
            <a:spLocks noGrp="1"/>
          </p:cNvSpPr>
          <p:nvPr>
            <p:ph type="sldNum" sz="quarter" idx="10"/>
          </p:nvPr>
        </p:nvSpPr>
        <p:spPr/>
        <p:txBody>
          <a:bodyPr/>
          <a:lstStyle/>
          <a:p>
            <a:fld id="{08F2892F-6887-4862-81B6-D6646EF8C4E0}" type="slidenum">
              <a:rPr lang="en-US" smtClean="0"/>
              <a:pPr/>
              <a:t>40</a:t>
            </a:fld>
            <a:endParaRPr lang="en-US"/>
          </a:p>
        </p:txBody>
      </p:sp>
    </p:spTree>
    <p:extLst>
      <p:ext uri="{BB962C8B-B14F-4D97-AF65-F5344CB8AC3E}">
        <p14:creationId xmlns:p14="http://schemas.microsoft.com/office/powerpoint/2010/main" val="250183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Agenda on Table Tent/give non-examples:  Share out and give feedback</a:t>
            </a:r>
          </a:p>
          <a:p>
            <a:r>
              <a:rPr lang="en-US" dirty="0"/>
              <a:t>Barb:  Record each table tent outcome on a large poster paper with blue square and create closing reflections</a:t>
            </a:r>
          </a:p>
        </p:txBody>
      </p:sp>
      <p:sp>
        <p:nvSpPr>
          <p:cNvPr id="4" name="Slide Number Placeholder 3"/>
          <p:cNvSpPr>
            <a:spLocks noGrp="1"/>
          </p:cNvSpPr>
          <p:nvPr>
            <p:ph type="sldNum" sz="quarter" idx="5"/>
          </p:nvPr>
        </p:nvSpPr>
        <p:spPr/>
        <p:txBody>
          <a:bodyPr/>
          <a:lstStyle/>
          <a:p>
            <a:fld id="{1B9A179D-2D27-49E2-B022-8EDDA2EFE682}" type="slidenum">
              <a:rPr lang="en-US" smtClean="0"/>
              <a:t>4</a:t>
            </a:fld>
            <a:endParaRPr lang="en-US" dirty="0"/>
          </a:p>
        </p:txBody>
      </p:sp>
    </p:spTree>
    <p:extLst>
      <p:ext uri="{BB962C8B-B14F-4D97-AF65-F5344CB8AC3E}">
        <p14:creationId xmlns:p14="http://schemas.microsoft.com/office/powerpoint/2010/main" val="2784872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What happens immediately after the behavior occurs *from the student’s perspective*?</a:t>
            </a:r>
          </a:p>
          <a:p>
            <a:r>
              <a:rPr lang="en-US" dirty="0"/>
              <a:t> </a:t>
            </a:r>
          </a:p>
          <a:p>
            <a:r>
              <a:rPr lang="en-US" dirty="0"/>
              <a:t>Let’s practice </a:t>
            </a:r>
          </a:p>
        </p:txBody>
      </p:sp>
      <p:sp>
        <p:nvSpPr>
          <p:cNvPr id="4" name="Slide Number Placeholder 3"/>
          <p:cNvSpPr>
            <a:spLocks noGrp="1"/>
          </p:cNvSpPr>
          <p:nvPr>
            <p:ph type="sldNum" sz="quarter" idx="10"/>
          </p:nvPr>
        </p:nvSpPr>
        <p:spPr/>
        <p:txBody>
          <a:bodyPr/>
          <a:lstStyle/>
          <a:p>
            <a:fld id="{F1731BCE-38AF-48EC-B02D-0712DC2ACFD9}" type="slidenum">
              <a:rPr lang="en-US" smtClean="0"/>
              <a:pPr/>
              <a:t>41</a:t>
            </a:fld>
            <a:endParaRPr lang="en-US"/>
          </a:p>
        </p:txBody>
      </p:sp>
    </p:spTree>
    <p:extLst>
      <p:ext uri="{BB962C8B-B14F-4D97-AF65-F5344CB8AC3E}">
        <p14:creationId xmlns:p14="http://schemas.microsoft.com/office/powerpoint/2010/main" val="3708352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this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line will we start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Yes the behavior. What does the student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identify the Antecedent … where and when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what is the consequence</a:t>
            </a:r>
          </a:p>
        </p:txBody>
      </p:sp>
      <p:sp>
        <p:nvSpPr>
          <p:cNvPr id="4" name="Slide Number Placeholder 3"/>
          <p:cNvSpPr>
            <a:spLocks noGrp="1"/>
          </p:cNvSpPr>
          <p:nvPr>
            <p:ph type="sldNum" sz="quarter" idx="10"/>
          </p:nvPr>
        </p:nvSpPr>
        <p:spPr/>
        <p:txBody>
          <a:bodyPr/>
          <a:lstStyle/>
          <a:p>
            <a:fld id="{0D2C794B-5300-4930-AB02-4143F95E0F9A}" type="slidenum">
              <a:rPr lang="en-US" smtClean="0"/>
              <a:t>42</a:t>
            </a:fld>
            <a:endParaRPr lang="en-US"/>
          </a:p>
        </p:txBody>
      </p:sp>
    </p:spTree>
    <p:extLst>
      <p:ext uri="{BB962C8B-B14F-4D97-AF65-F5344CB8AC3E}">
        <p14:creationId xmlns:p14="http://schemas.microsoft.com/office/powerpoint/2010/main" val="3815358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Positive corrective feedback helps students learn and use appropriate behavior in the future</a:t>
            </a:r>
          </a:p>
          <a:p>
            <a:endParaRPr lang="en-US" dirty="0"/>
          </a:p>
          <a:p>
            <a:r>
              <a:rPr lang="en-US" dirty="0"/>
              <a:t>Punishers may stop the behavior in the moment, but do nothing to change the behavior and make it less likely to occur in the future.</a:t>
            </a:r>
          </a:p>
          <a:p>
            <a:endParaRPr lang="en-US" dirty="0"/>
          </a:p>
          <a:p>
            <a:r>
              <a:rPr lang="en-US" dirty="0"/>
              <a:t>A reinforcer is anything that increases the frequency of a behavior. </a:t>
            </a:r>
          </a:p>
          <a:p>
            <a:endParaRPr lang="en-US" dirty="0"/>
          </a:p>
          <a:p>
            <a:r>
              <a:rPr lang="en-US" dirty="0"/>
              <a:t>When we punish or give negative consequences after a behavior occurs, the behavior occurs more frequently to receive the desired effect and the punishment works as a reinforcer for the target behavior.</a:t>
            </a:r>
          </a:p>
          <a:p>
            <a:endParaRPr lang="en-US" dirty="0"/>
          </a:p>
          <a:p>
            <a:r>
              <a:rPr lang="en-US" dirty="0"/>
              <a:t>Typically, when we talk about consequences people think of punishment. Behaviorally speaking, when we discuss consequences we are thinking about what is specifically maintaining the behavior. </a:t>
            </a:r>
          </a:p>
          <a:p>
            <a:endParaRPr lang="en-US" dirty="0"/>
          </a:p>
          <a:p>
            <a:r>
              <a:rPr lang="en-US" dirty="0"/>
              <a:t>In my classroom, I had students who would act up when we were reviewing homework. Some were trying to avoid the work because they didn’t understand it. They found it was easier to act silly (call friends names, tear up papers, </a:t>
            </a:r>
            <a:r>
              <a:rPr lang="en-US" dirty="0" err="1"/>
              <a:t>etc</a:t>
            </a:r>
            <a:r>
              <a:rPr lang="en-US" dirty="0"/>
              <a:t>) so that their peers didn’t know or notice they didn’t understand the content. I would have those students work in small groups or during breaks to review the concepts for understanding. Other students would exhibit those same behaviors they saw their friends receiving small group instruction and additional support for exhibiting and they did it because they wanted the additional adult attention. Their rates of homework/classwork completion decreased over time to receive that attention and get their needs met. Once I figured out they understood the academic concepts and were avoiding work to gain attention, I set up ne expectations. Work must be completed to come in during break times, they could facilitate a small academic support group for their peers thus giving them the attention they were seeking in a more appropriate manner. This behavior had to be taught, practiced and reinforced before it started to occur with regularity. (Kathy’s story… feel free to add your own experiences)</a:t>
            </a:r>
          </a:p>
        </p:txBody>
      </p:sp>
      <p:sp>
        <p:nvSpPr>
          <p:cNvPr id="4" name="Slide Number Placeholder 3"/>
          <p:cNvSpPr>
            <a:spLocks noGrp="1"/>
          </p:cNvSpPr>
          <p:nvPr>
            <p:ph type="sldNum" sz="quarter" idx="10"/>
          </p:nvPr>
        </p:nvSpPr>
        <p:spPr/>
        <p:txBody>
          <a:bodyPr/>
          <a:lstStyle/>
          <a:p>
            <a:fld id="{F1731BCE-38AF-48EC-B02D-0712DC2ACFD9}" type="slidenum">
              <a:rPr lang="en-US" smtClean="0"/>
              <a:pPr/>
              <a:t>43</a:t>
            </a:fld>
            <a:endParaRPr lang="en-US"/>
          </a:p>
        </p:txBody>
      </p:sp>
    </p:spTree>
    <p:extLst>
      <p:ext uri="{BB962C8B-B14F-4D97-AF65-F5344CB8AC3E}">
        <p14:creationId xmlns:p14="http://schemas.microsoft.com/office/powerpoint/2010/main" val="409151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normAutofit/>
          </a:bodyPr>
          <a:lstStyle/>
          <a:p>
            <a:r>
              <a:rPr lang="en-US" dirty="0"/>
              <a:t>Remember the functions of behavior</a:t>
            </a:r>
          </a:p>
          <a:p>
            <a:r>
              <a:rPr lang="en-US" dirty="0"/>
              <a:t>Get/Obtain  		OR 		Avoid</a:t>
            </a:r>
          </a:p>
          <a:p>
            <a:r>
              <a:rPr lang="en-US" dirty="0"/>
              <a:t>Attention- Peer or Adult-			Attention- Peer of Adult-</a:t>
            </a:r>
          </a:p>
          <a:p>
            <a:r>
              <a:rPr lang="en-US" dirty="0"/>
              <a:t>Object/Task				Object/Task</a:t>
            </a:r>
          </a:p>
          <a:p>
            <a:endParaRPr lang="en-US" dirty="0"/>
          </a:p>
          <a:p>
            <a:r>
              <a:rPr lang="en-US" dirty="0"/>
              <a:t>Finally, some students have sensory needs. They can exhibit target behaviors in the classroom to fulfil their sensory needs. </a:t>
            </a:r>
          </a:p>
          <a:p>
            <a:endParaRPr lang="en-US" dirty="0">
              <a:ln w="0"/>
              <a:effectLst>
                <a:outerShdw blurRad="38100" dist="19050" dir="2700000" algn="tl" rotWithShape="0">
                  <a:schemeClr val="dk1">
                    <a:alpha val="40000"/>
                  </a:schemeClr>
                </a:outerShdw>
              </a:effectLst>
            </a:endParaRPr>
          </a:p>
        </p:txBody>
      </p:sp>
      <p:sp>
        <p:nvSpPr>
          <p:cNvPr id="4" name="Slide Number Placeholder 3"/>
          <p:cNvSpPr>
            <a:spLocks noGrp="1"/>
          </p:cNvSpPr>
          <p:nvPr>
            <p:ph type="sldNum" sz="quarter" idx="10"/>
          </p:nvPr>
        </p:nvSpPr>
        <p:spPr/>
        <p:txBody>
          <a:bodyPr/>
          <a:lstStyle/>
          <a:p>
            <a:fld id="{C39DCBCA-2003-4FD1-987E-02FA2519DCC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686647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Don’t forget, sometimes students try to escape/avoid easy tasks as well.</a:t>
            </a:r>
          </a:p>
          <a:p>
            <a:endParaRPr lang="en-US" dirty="0"/>
          </a:p>
          <a:p>
            <a:r>
              <a:rPr lang="en-US" dirty="0"/>
              <a:t>Sometimes students at the secondary level can exhibit target behaviors in 2</a:t>
            </a:r>
            <a:r>
              <a:rPr lang="en-US" baseline="30000" dirty="0"/>
              <a:t>nd</a:t>
            </a:r>
            <a:r>
              <a:rPr lang="en-US" dirty="0"/>
              <a:t> period to avoid something occurring in 3</a:t>
            </a:r>
            <a:r>
              <a:rPr lang="en-US" baseline="30000" dirty="0"/>
              <a:t>rd</a:t>
            </a:r>
            <a:r>
              <a:rPr lang="en-US" dirty="0"/>
              <a:t> period, a mile run, changing in the locker room, a specific teacher/staff member, a student in the hallway during passing period, etc. </a:t>
            </a:r>
          </a:p>
          <a:p>
            <a:endParaRPr lang="en-US" dirty="0"/>
          </a:p>
          <a:p>
            <a:r>
              <a:rPr lang="en-US" dirty="0"/>
              <a:t>In one classroom, a student was an </a:t>
            </a:r>
            <a:r>
              <a:rPr lang="en-US" dirty="0" err="1"/>
              <a:t>internalizer</a:t>
            </a:r>
            <a:r>
              <a:rPr lang="en-US" dirty="0"/>
              <a:t>, he avoided reprimands from the teacher at all costs. His class had a card system, when any student in 2</a:t>
            </a:r>
            <a:r>
              <a:rPr lang="en-US" baseline="30000" dirty="0"/>
              <a:t>nd</a:t>
            </a:r>
            <a:r>
              <a:rPr lang="en-US" dirty="0"/>
              <a:t> grade had to use the restroom during class because they did not use it during their scheduled break times, they had to pull a card. This student would pee their pants silently and his seat would be wet at the end of the day. At the time, the teacher hypothesized that the student was attempting to obtain a desired activity and the behavior </a:t>
            </a:r>
            <a:r>
              <a:rPr lang="en-US" dirty="0" err="1"/>
              <a:t>strated</a:t>
            </a:r>
            <a:r>
              <a:rPr lang="en-US" dirty="0"/>
              <a:t> occurring more frequently. Once the team hypothesized he was attempting to avoid the reprimand of turning his card and the attention of peers that came along with changing the card, the teacher created a non-verbal signal for the student to use to indicate they had to use the restroom. The behavior decreased.</a:t>
            </a:r>
          </a:p>
        </p:txBody>
      </p:sp>
      <p:sp>
        <p:nvSpPr>
          <p:cNvPr id="4" name="Slide Number Placeholder 3"/>
          <p:cNvSpPr>
            <a:spLocks noGrp="1"/>
          </p:cNvSpPr>
          <p:nvPr>
            <p:ph type="sldNum" sz="quarter" idx="10"/>
          </p:nvPr>
        </p:nvSpPr>
        <p:spPr/>
        <p:txBody>
          <a:bodyPr/>
          <a:lstStyle/>
          <a:p>
            <a:fld id="{08F2892F-6887-4862-81B6-D6646EF8C4E0}" type="slidenum">
              <a:rPr lang="en-US" smtClean="0"/>
              <a:pPr/>
              <a:t>45</a:t>
            </a:fld>
            <a:endParaRPr lang="en-US"/>
          </a:p>
        </p:txBody>
      </p:sp>
    </p:spTree>
    <p:extLst>
      <p:ext uri="{BB962C8B-B14F-4D97-AF65-F5344CB8AC3E}">
        <p14:creationId xmlns:p14="http://schemas.microsoft.com/office/powerpoint/2010/main" val="1477981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So looking back to Joe….. We know the behavior (*the what*)… Throws pencil/rips paper</a:t>
            </a:r>
          </a:p>
          <a:p>
            <a:r>
              <a:rPr lang="en-US" dirty="0"/>
              <a:t>The two part </a:t>
            </a:r>
            <a:r>
              <a:rPr lang="en-US" dirty="0" err="1"/>
              <a:t>Antecdent</a:t>
            </a:r>
            <a:r>
              <a:rPr lang="en-US" dirty="0"/>
              <a:t> (where) Math class</a:t>
            </a:r>
          </a:p>
          <a:p>
            <a:r>
              <a:rPr lang="en-US" dirty="0"/>
              <a:t>And (when) Given double digit problems</a:t>
            </a:r>
          </a:p>
          <a:p>
            <a:r>
              <a:rPr lang="en-US" dirty="0"/>
              <a:t>And the consequence he’s sent to the office.</a:t>
            </a:r>
          </a:p>
          <a:p>
            <a:endParaRPr lang="en-US" dirty="0"/>
          </a:p>
          <a:p>
            <a:r>
              <a:rPr lang="en-US" dirty="0"/>
              <a:t>Therefore, what is our hypothesis about the why this is occurring…..</a:t>
            </a:r>
          </a:p>
          <a:p>
            <a:r>
              <a:rPr lang="en-US" dirty="0"/>
              <a:t>Remember we have two main choices: to get/obtain or to avoid/escape</a:t>
            </a:r>
          </a:p>
        </p:txBody>
      </p:sp>
      <p:sp>
        <p:nvSpPr>
          <p:cNvPr id="4" name="Slide Number Placeholder 3"/>
          <p:cNvSpPr>
            <a:spLocks noGrp="1"/>
          </p:cNvSpPr>
          <p:nvPr>
            <p:ph type="sldNum" sz="quarter" idx="10"/>
          </p:nvPr>
        </p:nvSpPr>
        <p:spPr/>
        <p:txBody>
          <a:bodyPr/>
          <a:lstStyle/>
          <a:p>
            <a:fld id="{0D2C794B-5300-4930-AB02-4143F95E0F9A}" type="slidenum">
              <a:rPr lang="en-US" smtClean="0"/>
              <a:t>46</a:t>
            </a:fld>
            <a:endParaRPr lang="en-US"/>
          </a:p>
        </p:txBody>
      </p:sp>
    </p:spTree>
    <p:extLst>
      <p:ext uri="{BB962C8B-B14F-4D97-AF65-F5344CB8AC3E}">
        <p14:creationId xmlns:p14="http://schemas.microsoft.com/office/powerpoint/2010/main" val="36938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endParaRPr lang="en-US" b="1" dirty="0">
              <a:ln>
                <a:solidFill>
                  <a:srgbClr val="333399"/>
                </a:solidFill>
              </a:ln>
              <a:solidFill>
                <a:srgbClr val="FFC000"/>
              </a:solidFill>
            </a:endParaRPr>
          </a:p>
        </p:txBody>
      </p:sp>
      <p:sp>
        <p:nvSpPr>
          <p:cNvPr id="4" name="Slide Number Placeholder 3"/>
          <p:cNvSpPr>
            <a:spLocks noGrp="1"/>
          </p:cNvSpPr>
          <p:nvPr>
            <p:ph type="sldNum" sz="quarter" idx="10"/>
          </p:nvPr>
        </p:nvSpPr>
        <p:spPr/>
        <p:txBody>
          <a:bodyPr/>
          <a:lstStyle/>
          <a:p>
            <a:fld id="{08F2892F-6887-4862-81B6-D6646EF8C4E0}" type="slidenum">
              <a:rPr lang="en-US" smtClean="0"/>
              <a:pPr/>
              <a:t>47</a:t>
            </a:fld>
            <a:endParaRPr lang="en-US"/>
          </a:p>
        </p:txBody>
      </p:sp>
    </p:spTree>
    <p:extLst>
      <p:ext uri="{BB962C8B-B14F-4D97-AF65-F5344CB8AC3E}">
        <p14:creationId xmlns:p14="http://schemas.microsoft.com/office/powerpoint/2010/main" val="87440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r>
              <a:rPr lang="en-US" dirty="0"/>
              <a:t>Barb</a:t>
            </a:r>
          </a:p>
          <a:p>
            <a:r>
              <a:rPr lang="en-US" dirty="0"/>
              <a:t>Let’s practice</a:t>
            </a:r>
          </a:p>
        </p:txBody>
      </p:sp>
      <p:sp>
        <p:nvSpPr>
          <p:cNvPr id="4" name="Slide Number Placeholder 3"/>
          <p:cNvSpPr>
            <a:spLocks noGrp="1"/>
          </p:cNvSpPr>
          <p:nvPr>
            <p:ph type="sldNum" sz="quarter" idx="10"/>
          </p:nvPr>
        </p:nvSpPr>
        <p:spPr/>
        <p:txBody>
          <a:bodyPr/>
          <a:lstStyle/>
          <a:p>
            <a:fld id="{08F2892F-6887-4862-81B6-D6646EF8C4E0}" type="slidenum">
              <a:rPr lang="en-US" smtClean="0"/>
              <a:pPr/>
              <a:t>48</a:t>
            </a:fld>
            <a:endParaRPr lang="en-US"/>
          </a:p>
        </p:txBody>
      </p:sp>
    </p:spTree>
    <p:extLst>
      <p:ext uri="{BB962C8B-B14F-4D97-AF65-F5344CB8AC3E}">
        <p14:creationId xmlns:p14="http://schemas.microsoft.com/office/powerpoint/2010/main" val="2774704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C794B-5300-4930-AB02-4143F95E0F9A}" type="slidenum">
              <a:rPr lang="en-US" smtClean="0"/>
              <a:t>49</a:t>
            </a:fld>
            <a:endParaRPr lang="en-US"/>
          </a:p>
        </p:txBody>
      </p:sp>
    </p:spTree>
    <p:extLst>
      <p:ext uri="{BB962C8B-B14F-4D97-AF65-F5344CB8AC3E}">
        <p14:creationId xmlns:p14="http://schemas.microsoft.com/office/powerpoint/2010/main" val="2237739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51575" cy="35163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9DCBCA-2003-4FD1-987E-02FA2519DCC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05799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 Operationalize on Table Tent-relate to SW PBIS and Classroom PBIS Matrix</a:t>
            </a:r>
          </a:p>
        </p:txBody>
      </p:sp>
      <p:sp>
        <p:nvSpPr>
          <p:cNvPr id="4" name="Slide Number Placeholder 3"/>
          <p:cNvSpPr>
            <a:spLocks noGrp="1"/>
          </p:cNvSpPr>
          <p:nvPr>
            <p:ph type="sldNum" sz="quarter" idx="5"/>
          </p:nvPr>
        </p:nvSpPr>
        <p:spPr/>
        <p:txBody>
          <a:bodyPr/>
          <a:lstStyle/>
          <a:p>
            <a:fld id="{1B9A179D-2D27-49E2-B022-8EDDA2EFE682}" type="slidenum">
              <a:rPr lang="en-US" smtClean="0"/>
              <a:t>5</a:t>
            </a:fld>
            <a:endParaRPr lang="en-US" dirty="0"/>
          </a:p>
        </p:txBody>
      </p:sp>
    </p:spTree>
    <p:extLst>
      <p:ext uri="{BB962C8B-B14F-4D97-AF65-F5344CB8AC3E}">
        <p14:creationId xmlns:p14="http://schemas.microsoft.com/office/powerpoint/2010/main" val="3502997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51</a:t>
            </a:fld>
            <a:endParaRPr lang="en-US" dirty="0"/>
          </a:p>
        </p:txBody>
      </p:sp>
    </p:spTree>
    <p:extLst>
      <p:ext uri="{BB962C8B-B14F-4D97-AF65-F5344CB8AC3E}">
        <p14:creationId xmlns:p14="http://schemas.microsoft.com/office/powerpoint/2010/main" val="3525704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53</a:t>
            </a:fld>
            <a:endParaRPr lang="en-US" dirty="0"/>
          </a:p>
        </p:txBody>
      </p:sp>
    </p:spTree>
    <p:extLst>
      <p:ext uri="{BB962C8B-B14F-4D97-AF65-F5344CB8AC3E}">
        <p14:creationId xmlns:p14="http://schemas.microsoft.com/office/powerpoint/2010/main" val="36881614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Barb:</a:t>
            </a:r>
          </a:p>
          <a:p>
            <a:r>
              <a:rPr lang="en-US" altLang="en-US" dirty="0"/>
              <a:t>Foundations and prevention practices are antecedents and setting events</a:t>
            </a:r>
          </a:p>
          <a:p>
            <a:r>
              <a:rPr lang="en-US" altLang="en-US" dirty="0"/>
              <a:t>Right now…</a:t>
            </a:r>
          </a:p>
          <a:p>
            <a:r>
              <a:rPr lang="en-US" altLang="en-US" dirty="0"/>
              <a:t>Later…</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D4079A-122C-4841-8D0C-781B317241D3}" type="slidenum">
              <a:rPr lang="en-US" altLang="en-US" smtClean="0"/>
              <a:pPr/>
              <a:t>54</a:t>
            </a:fld>
            <a:endParaRPr lang="en-US" altLang="en-US"/>
          </a:p>
        </p:txBody>
      </p:sp>
    </p:spTree>
    <p:extLst>
      <p:ext uri="{BB962C8B-B14F-4D97-AF65-F5344CB8AC3E}">
        <p14:creationId xmlns:p14="http://schemas.microsoft.com/office/powerpoint/2010/main" val="3153805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  assessment last pages of overview</a:t>
            </a:r>
          </a:p>
          <a:p>
            <a:r>
              <a:rPr lang="en-US" dirty="0"/>
              <a:t>Prompt you for what we are covering:  Where you are 1-4 –review scale</a:t>
            </a:r>
          </a:p>
          <a:p>
            <a:r>
              <a:rPr lang="en-US" dirty="0"/>
              <a:t>Do with them</a:t>
            </a:r>
          </a:p>
        </p:txBody>
      </p:sp>
      <p:sp>
        <p:nvSpPr>
          <p:cNvPr id="4" name="Slide Number Placeholder 3"/>
          <p:cNvSpPr>
            <a:spLocks noGrp="1"/>
          </p:cNvSpPr>
          <p:nvPr>
            <p:ph type="sldNum" sz="quarter" idx="10"/>
          </p:nvPr>
        </p:nvSpPr>
        <p:spPr/>
        <p:txBody>
          <a:bodyPr/>
          <a:lstStyle/>
          <a:p>
            <a:fld id="{F1731BCE-38AF-48EC-B02D-0712DC2ACFD9}" type="slidenum">
              <a:rPr lang="en-US" smtClean="0"/>
              <a:pPr/>
              <a:t>55</a:t>
            </a:fld>
            <a:endParaRPr lang="en-US"/>
          </a:p>
        </p:txBody>
      </p:sp>
    </p:spTree>
    <p:extLst>
      <p:ext uri="{BB962C8B-B14F-4D97-AF65-F5344CB8AC3E}">
        <p14:creationId xmlns:p14="http://schemas.microsoft.com/office/powerpoint/2010/main" val="9255784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F1731BCE-38AF-48EC-B02D-0712DC2ACFD9}" type="slidenum">
              <a:rPr lang="en-US" smtClean="0"/>
              <a:pPr/>
              <a:t>56</a:t>
            </a:fld>
            <a:endParaRPr lang="en-US"/>
          </a:p>
        </p:txBody>
      </p:sp>
    </p:spTree>
    <p:extLst>
      <p:ext uri="{BB962C8B-B14F-4D97-AF65-F5344CB8AC3E}">
        <p14:creationId xmlns:p14="http://schemas.microsoft.com/office/powerpoint/2010/main" val="3750656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57</a:t>
            </a:fld>
            <a:endParaRPr lang="en-US"/>
          </a:p>
        </p:txBody>
      </p:sp>
    </p:spTree>
    <p:extLst>
      <p:ext uri="{BB962C8B-B14F-4D97-AF65-F5344CB8AC3E}">
        <p14:creationId xmlns:p14="http://schemas.microsoft.com/office/powerpoint/2010/main" val="3249040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58</a:t>
            </a:fld>
            <a:endParaRPr lang="en-US"/>
          </a:p>
        </p:txBody>
      </p:sp>
    </p:spTree>
    <p:extLst>
      <p:ext uri="{BB962C8B-B14F-4D97-AF65-F5344CB8AC3E}">
        <p14:creationId xmlns:p14="http://schemas.microsoft.com/office/powerpoint/2010/main" val="6030982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5"/>
          </p:nvPr>
        </p:nvSpPr>
        <p:spPr/>
        <p:txBody>
          <a:bodyPr/>
          <a:lstStyle/>
          <a:p>
            <a:fld id="{1B9A179D-2D27-49E2-B022-8EDDA2EFE682}" type="slidenum">
              <a:rPr lang="en-US" smtClean="0"/>
              <a:t>59</a:t>
            </a:fld>
            <a:endParaRPr lang="en-US" dirty="0"/>
          </a:p>
        </p:txBody>
      </p:sp>
    </p:spTree>
    <p:extLst>
      <p:ext uri="{BB962C8B-B14F-4D97-AF65-F5344CB8AC3E}">
        <p14:creationId xmlns:p14="http://schemas.microsoft.com/office/powerpoint/2010/main" val="1519612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Clr>
                <a:schemeClr val="accent6"/>
              </a:buClr>
              <a:buFontTx/>
              <a:buBlip>
                <a:blip r:embed="rId3"/>
              </a:buBlip>
              <a:defRPr/>
            </a:pPr>
            <a:r>
              <a:rPr lang="en-US" sz="1200" dirty="0">
                <a:latin typeface="Century Gothic" panose="020B0502020202020204" pitchFamily="34" charset="0"/>
              </a:rPr>
              <a:t>Arrange furniture to allow easy traffic flow</a:t>
            </a:r>
          </a:p>
          <a:p>
            <a:pPr marL="457200" indent="-457200">
              <a:buClr>
                <a:schemeClr val="accent6"/>
              </a:buClr>
              <a:buFontTx/>
              <a:buBlip>
                <a:blip r:embed="rId3"/>
              </a:buBlip>
              <a:defRPr/>
            </a:pPr>
            <a:r>
              <a:rPr lang="en-US" sz="1200" dirty="0">
                <a:latin typeface="Century Gothic" panose="020B0502020202020204" pitchFamily="34" charset="0"/>
              </a:rPr>
              <a:t>Ensure adequate supervision of all areas</a:t>
            </a:r>
          </a:p>
          <a:p>
            <a:pPr marL="457200" indent="-457200">
              <a:buClr>
                <a:schemeClr val="accent6"/>
              </a:buClr>
              <a:buFontTx/>
              <a:buBlip>
                <a:blip r:embed="rId3"/>
              </a:buBlip>
              <a:defRPr/>
            </a:pPr>
            <a:r>
              <a:rPr lang="en-US" sz="1200" dirty="0">
                <a:latin typeface="Century Gothic" panose="020B0502020202020204" pitchFamily="34" charset="0"/>
              </a:rPr>
              <a:t>Consider action zone: area of classroom where greatest amount of teacher/student interaction takes place (center of classroom)</a:t>
            </a:r>
          </a:p>
          <a:p>
            <a:pPr marL="457200" indent="-457200">
              <a:buClr>
                <a:schemeClr val="accent6"/>
              </a:buClr>
              <a:buFontTx/>
              <a:buBlip>
                <a:blip r:embed="rId3"/>
              </a:buBlip>
              <a:defRPr/>
            </a:pPr>
            <a:r>
              <a:rPr lang="en-US" sz="1200" dirty="0">
                <a:latin typeface="Century Gothic" panose="020B0502020202020204" pitchFamily="34" charset="0"/>
              </a:rPr>
              <a:t>Teacher should move through classroom to engage students</a:t>
            </a:r>
          </a:p>
          <a:p>
            <a:pPr marL="457200" indent="-457200">
              <a:buClr>
                <a:schemeClr val="accent6"/>
              </a:buClr>
              <a:buFontTx/>
              <a:buBlip>
                <a:blip r:embed="rId3"/>
              </a:buBlip>
              <a:defRPr/>
            </a:pPr>
            <a:r>
              <a:rPr lang="en-US" sz="1200" dirty="0">
                <a:latin typeface="Century Gothic" panose="020B0502020202020204" pitchFamily="34" charset="0"/>
              </a:rPr>
              <a:t>Vary seating arrangement for different activities</a:t>
            </a:r>
          </a:p>
          <a:p>
            <a:pPr marL="457200" indent="-457200">
              <a:buClr>
                <a:schemeClr val="accent6"/>
              </a:buClr>
              <a:buFontTx/>
              <a:buBlip>
                <a:blip r:embed="rId3"/>
              </a:buBlip>
              <a:defRPr/>
            </a:pPr>
            <a:r>
              <a:rPr lang="en-US" sz="1200" dirty="0">
                <a:latin typeface="Century Gothic" panose="020B0502020202020204" pitchFamily="34" charset="0"/>
              </a:rPr>
              <a:t>Consider action zone: area of Rows – front to back</a:t>
            </a:r>
          </a:p>
          <a:p>
            <a:pPr marL="457200" indent="-457200">
              <a:buClr>
                <a:schemeClr val="accent6"/>
              </a:buClr>
              <a:buFontTx/>
              <a:buBlip>
                <a:blip r:embed="rId3"/>
              </a:buBlip>
              <a:defRPr/>
            </a:pPr>
            <a:r>
              <a:rPr lang="en-US" sz="1200" dirty="0">
                <a:latin typeface="Century Gothic" panose="020B0502020202020204" pitchFamily="34" charset="0"/>
              </a:rPr>
              <a:t>Rows – sides touching</a:t>
            </a:r>
          </a:p>
          <a:p>
            <a:pPr marL="457200" indent="-457200">
              <a:buClr>
                <a:schemeClr val="accent6"/>
              </a:buClr>
              <a:buFontTx/>
              <a:buBlip>
                <a:blip r:embed="rId3"/>
              </a:buBlip>
              <a:defRPr/>
            </a:pPr>
            <a:r>
              <a:rPr lang="en-US" sz="1200" dirty="0">
                <a:latin typeface="Century Gothic" panose="020B0502020202020204" pitchFamily="34" charset="0"/>
              </a:rPr>
              <a:t>Clusters/small groups</a:t>
            </a:r>
          </a:p>
          <a:p>
            <a:pPr marL="457200" indent="-457200">
              <a:buClr>
                <a:schemeClr val="accent6"/>
              </a:buClr>
              <a:buFontTx/>
              <a:buBlip>
                <a:blip r:embed="rId3"/>
              </a:buBlip>
              <a:defRPr/>
            </a:pPr>
            <a:r>
              <a:rPr lang="en-US" sz="1200" dirty="0">
                <a:latin typeface="Century Gothic" panose="020B0502020202020204" pitchFamily="34" charset="0"/>
              </a:rPr>
              <a:t>U/Horseshoe shape</a:t>
            </a:r>
          </a:p>
          <a:p>
            <a:pPr marL="457200" indent="-457200">
              <a:buClr>
                <a:schemeClr val="accent6"/>
              </a:buClr>
              <a:buFontTx/>
              <a:buBlip>
                <a:blip r:embed="rId3"/>
              </a:buBlip>
              <a:defRPr/>
            </a:pPr>
            <a:r>
              <a:rPr lang="en-US" sz="1200" dirty="0">
                <a:latin typeface="Century Gothic" panose="020B0502020202020204" pitchFamily="34" charset="0"/>
              </a:rPr>
              <a:t>Circles</a:t>
            </a:r>
          </a:p>
          <a:p>
            <a:pPr marL="457200" indent="-457200">
              <a:buClr>
                <a:schemeClr val="accent6"/>
              </a:buClr>
              <a:buFontTx/>
              <a:buBlip>
                <a:blip r:embed="rId3"/>
              </a:buBlip>
              <a:defRPr/>
            </a:pP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61</a:t>
            </a:fld>
            <a:endParaRPr lang="en-US" dirty="0"/>
          </a:p>
        </p:txBody>
      </p:sp>
    </p:spTree>
    <p:extLst>
      <p:ext uri="{BB962C8B-B14F-4D97-AF65-F5344CB8AC3E}">
        <p14:creationId xmlns:p14="http://schemas.microsoft.com/office/powerpoint/2010/main" val="771192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62</a:t>
            </a:fld>
            <a:endParaRPr lang="en-US" dirty="0"/>
          </a:p>
        </p:txBody>
      </p:sp>
    </p:spTree>
    <p:extLst>
      <p:ext uri="{BB962C8B-B14F-4D97-AF65-F5344CB8AC3E}">
        <p14:creationId xmlns:p14="http://schemas.microsoft.com/office/powerpoint/2010/main" val="5840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Barb</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a:t>
            </a:fld>
            <a:endParaRPr lang="en-US" dirty="0"/>
          </a:p>
        </p:txBody>
      </p:sp>
    </p:spTree>
    <p:extLst>
      <p:ext uri="{BB962C8B-B14F-4D97-AF65-F5344CB8AC3E}">
        <p14:creationId xmlns:p14="http://schemas.microsoft.com/office/powerpoint/2010/main" val="4021460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63</a:t>
            </a:fld>
            <a:endParaRPr lang="en-US" dirty="0"/>
          </a:p>
        </p:txBody>
      </p:sp>
    </p:spTree>
    <p:extLst>
      <p:ext uri="{BB962C8B-B14F-4D97-AF65-F5344CB8AC3E}">
        <p14:creationId xmlns:p14="http://schemas.microsoft.com/office/powerpoint/2010/main" val="2818151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5"/>
          </p:nvPr>
        </p:nvSpPr>
        <p:spPr/>
        <p:txBody>
          <a:bodyPr/>
          <a:lstStyle/>
          <a:p>
            <a:fld id="{1B9A179D-2D27-49E2-B022-8EDDA2EFE682}" type="slidenum">
              <a:rPr lang="en-US" smtClean="0"/>
              <a:t>64</a:t>
            </a:fld>
            <a:endParaRPr lang="en-US" dirty="0"/>
          </a:p>
        </p:txBody>
      </p:sp>
    </p:spTree>
    <p:extLst>
      <p:ext uri="{BB962C8B-B14F-4D97-AF65-F5344CB8AC3E}">
        <p14:creationId xmlns:p14="http://schemas.microsoft.com/office/powerpoint/2010/main" val="3474150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65</a:t>
            </a:fld>
            <a:endParaRPr lang="en-US" dirty="0"/>
          </a:p>
        </p:txBody>
      </p:sp>
    </p:spTree>
    <p:extLst>
      <p:ext uri="{BB962C8B-B14F-4D97-AF65-F5344CB8AC3E}">
        <p14:creationId xmlns:p14="http://schemas.microsoft.com/office/powerpoint/2010/main" val="1524693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66</a:t>
            </a:fld>
            <a:endParaRPr lang="en-US"/>
          </a:p>
        </p:txBody>
      </p:sp>
    </p:spTree>
    <p:extLst>
      <p:ext uri="{BB962C8B-B14F-4D97-AF65-F5344CB8AC3E}">
        <p14:creationId xmlns:p14="http://schemas.microsoft.com/office/powerpoint/2010/main" val="36521904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67</a:t>
            </a:fld>
            <a:endParaRPr lang="en-US" dirty="0"/>
          </a:p>
        </p:txBody>
      </p:sp>
    </p:spTree>
    <p:extLst>
      <p:ext uri="{BB962C8B-B14F-4D97-AF65-F5344CB8AC3E}">
        <p14:creationId xmlns:p14="http://schemas.microsoft.com/office/powerpoint/2010/main" val="26249531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  read directions from the book</a:t>
            </a:r>
          </a:p>
        </p:txBody>
      </p:sp>
      <p:sp>
        <p:nvSpPr>
          <p:cNvPr id="4" name="Slide Number Placeholder 3"/>
          <p:cNvSpPr>
            <a:spLocks noGrp="1"/>
          </p:cNvSpPr>
          <p:nvPr>
            <p:ph type="sldNum" sz="quarter" idx="10"/>
          </p:nvPr>
        </p:nvSpPr>
        <p:spPr/>
        <p:txBody>
          <a:bodyPr/>
          <a:lstStyle/>
          <a:p>
            <a:fld id="{3CAD52A0-6A52-4873-A1BB-449C893F4EF2}" type="slidenum">
              <a:rPr lang="en-US" smtClean="0"/>
              <a:t>68</a:t>
            </a:fld>
            <a:endParaRPr lang="en-US"/>
          </a:p>
        </p:txBody>
      </p:sp>
    </p:spTree>
    <p:extLst>
      <p:ext uri="{BB962C8B-B14F-4D97-AF65-F5344CB8AC3E}">
        <p14:creationId xmlns:p14="http://schemas.microsoft.com/office/powerpoint/2010/main" val="1216020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Paper-Post done and send to lunch</a:t>
            </a:r>
          </a:p>
          <a:p>
            <a:r>
              <a:rPr lang="en-US" dirty="0"/>
              <a:t>Do as a table, consensus building as a group 10 minutes</a:t>
            </a:r>
          </a:p>
          <a:p>
            <a:r>
              <a:rPr lang="en-US" dirty="0"/>
              <a:t>Select 3-5 and routines, operationalize</a:t>
            </a:r>
          </a:p>
        </p:txBody>
      </p:sp>
      <p:sp>
        <p:nvSpPr>
          <p:cNvPr id="4" name="Slide Number Placeholder 3"/>
          <p:cNvSpPr>
            <a:spLocks noGrp="1"/>
          </p:cNvSpPr>
          <p:nvPr>
            <p:ph type="sldNum" sz="quarter" idx="10"/>
          </p:nvPr>
        </p:nvSpPr>
        <p:spPr/>
        <p:txBody>
          <a:bodyPr/>
          <a:lstStyle/>
          <a:p>
            <a:fld id="{3CAD52A0-6A52-4873-A1BB-449C893F4EF2}" type="slidenum">
              <a:rPr lang="en-US" smtClean="0"/>
              <a:t>69</a:t>
            </a:fld>
            <a:endParaRPr lang="en-US"/>
          </a:p>
        </p:txBody>
      </p:sp>
    </p:spTree>
    <p:extLst>
      <p:ext uri="{BB962C8B-B14F-4D97-AF65-F5344CB8AC3E}">
        <p14:creationId xmlns:p14="http://schemas.microsoft.com/office/powerpoint/2010/main" val="3984104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secondary in the room</a:t>
            </a:r>
          </a:p>
        </p:txBody>
      </p:sp>
      <p:sp>
        <p:nvSpPr>
          <p:cNvPr id="4" name="Slide Number Placeholder 3"/>
          <p:cNvSpPr>
            <a:spLocks noGrp="1"/>
          </p:cNvSpPr>
          <p:nvPr>
            <p:ph type="sldNum" sz="quarter" idx="10"/>
          </p:nvPr>
        </p:nvSpPr>
        <p:spPr/>
        <p:txBody>
          <a:bodyPr/>
          <a:lstStyle/>
          <a:p>
            <a:fld id="{3CAD52A0-6A52-4873-A1BB-449C893F4EF2}" type="slidenum">
              <a:rPr lang="en-US" smtClean="0"/>
              <a:t>70</a:t>
            </a:fld>
            <a:endParaRPr lang="en-US"/>
          </a:p>
        </p:txBody>
      </p:sp>
    </p:spTree>
    <p:extLst>
      <p:ext uri="{BB962C8B-B14F-4D97-AF65-F5344CB8AC3E}">
        <p14:creationId xmlns:p14="http://schemas.microsoft.com/office/powerpoint/2010/main" val="2651842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p:txBody>
      </p:sp>
      <p:sp>
        <p:nvSpPr>
          <p:cNvPr id="4" name="Slide Number Placeholder 3"/>
          <p:cNvSpPr>
            <a:spLocks noGrp="1"/>
          </p:cNvSpPr>
          <p:nvPr>
            <p:ph type="sldNum" sz="quarter" idx="10"/>
          </p:nvPr>
        </p:nvSpPr>
        <p:spPr/>
        <p:txBody>
          <a:bodyPr/>
          <a:lstStyle/>
          <a:p>
            <a:fld id="{3CAD52A0-6A52-4873-A1BB-449C893F4EF2}" type="slidenum">
              <a:rPr lang="en-US" smtClean="0"/>
              <a:t>71</a:t>
            </a:fld>
            <a:endParaRPr lang="en-US"/>
          </a:p>
        </p:txBody>
      </p:sp>
    </p:spTree>
    <p:extLst>
      <p:ext uri="{BB962C8B-B14F-4D97-AF65-F5344CB8AC3E}">
        <p14:creationId xmlns:p14="http://schemas.microsoft.com/office/powerpoint/2010/main" val="2227533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72</a:t>
            </a:fld>
            <a:endParaRPr lang="en-US" dirty="0"/>
          </a:p>
        </p:txBody>
      </p:sp>
    </p:spTree>
    <p:extLst>
      <p:ext uri="{BB962C8B-B14F-4D97-AF65-F5344CB8AC3E}">
        <p14:creationId xmlns:p14="http://schemas.microsoft.com/office/powerpoint/2010/main" val="113904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FB-Thinking at all tiers</a:t>
            </a:r>
          </a:p>
          <a:p>
            <a:r>
              <a:rPr lang="en-US" dirty="0"/>
              <a:t>T1 Example</a:t>
            </a:r>
          </a:p>
          <a:p>
            <a:r>
              <a:rPr lang="en-US" dirty="0"/>
              <a:t>T2 Example</a:t>
            </a:r>
          </a:p>
          <a:p>
            <a:r>
              <a:rPr lang="en-US" dirty="0"/>
              <a:t>T3 Example</a:t>
            </a:r>
          </a:p>
        </p:txBody>
      </p:sp>
      <p:sp>
        <p:nvSpPr>
          <p:cNvPr id="4" name="Slide Number Placeholder 3"/>
          <p:cNvSpPr>
            <a:spLocks noGrp="1"/>
          </p:cNvSpPr>
          <p:nvPr>
            <p:ph type="sldNum" sz="quarter" idx="5"/>
          </p:nvPr>
        </p:nvSpPr>
        <p:spPr/>
        <p:txBody>
          <a:bodyPr/>
          <a:lstStyle/>
          <a:p>
            <a:fld id="{1B9A179D-2D27-49E2-B022-8EDDA2EFE682}" type="slidenum">
              <a:rPr lang="en-US" smtClean="0"/>
              <a:t>7</a:t>
            </a:fld>
            <a:endParaRPr lang="en-US" dirty="0"/>
          </a:p>
        </p:txBody>
      </p:sp>
    </p:spTree>
    <p:extLst>
      <p:ext uri="{BB962C8B-B14F-4D97-AF65-F5344CB8AC3E}">
        <p14:creationId xmlns:p14="http://schemas.microsoft.com/office/powerpoint/2010/main" val="41272933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5"/>
          </p:nvPr>
        </p:nvSpPr>
        <p:spPr/>
        <p:txBody>
          <a:bodyPr/>
          <a:lstStyle/>
          <a:p>
            <a:fld id="{3CAD52A0-6A52-4873-A1BB-449C893F4EF2}" type="slidenum">
              <a:rPr lang="en-US" smtClean="0"/>
              <a:t>73</a:t>
            </a:fld>
            <a:endParaRPr lang="en-US"/>
          </a:p>
        </p:txBody>
      </p:sp>
    </p:spTree>
    <p:extLst>
      <p:ext uri="{BB962C8B-B14F-4D97-AF65-F5344CB8AC3E}">
        <p14:creationId xmlns:p14="http://schemas.microsoft.com/office/powerpoint/2010/main" val="38907240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read WB section reach agreement about what it is and what it isn’t,</a:t>
            </a:r>
          </a:p>
          <a:p>
            <a:r>
              <a:rPr lang="en-US" dirty="0"/>
              <a:t>Definitions</a:t>
            </a:r>
          </a:p>
          <a:p>
            <a:r>
              <a:rPr lang="en-US" dirty="0"/>
              <a:t>Examples/Non-Examples</a:t>
            </a:r>
          </a:p>
          <a:p>
            <a:r>
              <a:rPr lang="en-US" dirty="0"/>
              <a:t>Share your example of supervision-list on the poster paper</a:t>
            </a:r>
          </a:p>
          <a:p>
            <a:r>
              <a:rPr lang="en-US" dirty="0"/>
              <a:t>Now list the strategies you use and post</a:t>
            </a:r>
          </a:p>
        </p:txBody>
      </p:sp>
      <p:sp>
        <p:nvSpPr>
          <p:cNvPr id="4" name="Slide Number Placeholder 3"/>
          <p:cNvSpPr>
            <a:spLocks noGrp="1"/>
          </p:cNvSpPr>
          <p:nvPr>
            <p:ph type="sldNum" sz="quarter" idx="10"/>
          </p:nvPr>
        </p:nvSpPr>
        <p:spPr/>
        <p:txBody>
          <a:bodyPr/>
          <a:lstStyle/>
          <a:p>
            <a:fld id="{3CAD52A0-6A52-4873-A1BB-449C893F4EF2}" type="slidenum">
              <a:rPr lang="en-US" smtClean="0"/>
              <a:t>74</a:t>
            </a:fld>
            <a:endParaRPr lang="en-US"/>
          </a:p>
        </p:txBody>
      </p:sp>
    </p:spTree>
    <p:extLst>
      <p:ext uri="{BB962C8B-B14F-4D97-AF65-F5344CB8AC3E}">
        <p14:creationId xmlns:p14="http://schemas.microsoft.com/office/powerpoint/2010/main" val="36401394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10"/>
          </p:nvPr>
        </p:nvSpPr>
        <p:spPr/>
        <p:txBody>
          <a:bodyPr/>
          <a:lstStyle/>
          <a:p>
            <a:fld id="{3CAD52A0-6A52-4873-A1BB-449C893F4EF2}" type="slidenum">
              <a:rPr lang="en-US" smtClean="0"/>
              <a:t>75</a:t>
            </a:fld>
            <a:endParaRPr lang="en-US"/>
          </a:p>
        </p:txBody>
      </p:sp>
    </p:spTree>
    <p:extLst>
      <p:ext uri="{BB962C8B-B14F-4D97-AF65-F5344CB8AC3E}">
        <p14:creationId xmlns:p14="http://schemas.microsoft.com/office/powerpoint/2010/main" val="16166843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10"/>
          </p:nvPr>
        </p:nvSpPr>
        <p:spPr/>
        <p:txBody>
          <a:bodyPr/>
          <a:lstStyle/>
          <a:p>
            <a:fld id="{3CAD52A0-6A52-4873-A1BB-449C893F4EF2}" type="slidenum">
              <a:rPr lang="en-US" smtClean="0"/>
              <a:t>76</a:t>
            </a:fld>
            <a:endParaRPr lang="en-US"/>
          </a:p>
        </p:txBody>
      </p:sp>
    </p:spTree>
    <p:extLst>
      <p:ext uri="{BB962C8B-B14F-4D97-AF65-F5344CB8AC3E}">
        <p14:creationId xmlns:p14="http://schemas.microsoft.com/office/powerpoint/2010/main" val="20400500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10"/>
          </p:nvPr>
        </p:nvSpPr>
        <p:spPr/>
        <p:txBody>
          <a:bodyPr/>
          <a:lstStyle/>
          <a:p>
            <a:fld id="{3CAD52A0-6A52-4873-A1BB-449C893F4EF2}" type="slidenum">
              <a:rPr lang="en-US" smtClean="0"/>
              <a:t>77</a:t>
            </a:fld>
            <a:endParaRPr lang="en-US"/>
          </a:p>
        </p:txBody>
      </p:sp>
    </p:spTree>
    <p:extLst>
      <p:ext uri="{BB962C8B-B14F-4D97-AF65-F5344CB8AC3E}">
        <p14:creationId xmlns:p14="http://schemas.microsoft.com/office/powerpoint/2010/main" val="1600660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Move one poster to the right 3 minutes at each poster</a:t>
            </a:r>
          </a:p>
        </p:txBody>
      </p:sp>
      <p:sp>
        <p:nvSpPr>
          <p:cNvPr id="4" name="Slide Number Placeholder 3"/>
          <p:cNvSpPr>
            <a:spLocks noGrp="1"/>
          </p:cNvSpPr>
          <p:nvPr>
            <p:ph type="sldNum" sz="quarter" idx="5"/>
          </p:nvPr>
        </p:nvSpPr>
        <p:spPr/>
        <p:txBody>
          <a:bodyPr/>
          <a:lstStyle/>
          <a:p>
            <a:fld id="{1B9A179D-2D27-49E2-B022-8EDDA2EFE682}" type="slidenum">
              <a:rPr lang="en-US" smtClean="0"/>
              <a:t>78</a:t>
            </a:fld>
            <a:endParaRPr lang="en-US" dirty="0"/>
          </a:p>
        </p:txBody>
      </p:sp>
    </p:spTree>
    <p:extLst>
      <p:ext uri="{BB962C8B-B14F-4D97-AF65-F5344CB8AC3E}">
        <p14:creationId xmlns:p14="http://schemas.microsoft.com/office/powerpoint/2010/main" val="33280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Overview page 3:  </a:t>
            </a:r>
            <a:r>
              <a:rPr lang="en-US" baseline="0" dirty="0" err="1"/>
              <a:t>SectionALL</a:t>
            </a:r>
            <a:r>
              <a:rPr lang="en-US" baseline="0" dirty="0"/>
              <a:t>/Inclusive of everyone – ratio of students to adults</a:t>
            </a:r>
          </a:p>
        </p:txBody>
      </p:sp>
      <p:sp>
        <p:nvSpPr>
          <p:cNvPr id="4" name="Slide Number Placeholder 3"/>
          <p:cNvSpPr>
            <a:spLocks noGrp="1"/>
          </p:cNvSpPr>
          <p:nvPr>
            <p:ph type="sldNum" sz="quarter" idx="10"/>
          </p:nvPr>
        </p:nvSpPr>
        <p:spPr/>
        <p:txBody>
          <a:bodyPr/>
          <a:lstStyle/>
          <a:p>
            <a:fld id="{DADBBA48-6388-44BA-AAFD-D5882F35205C}" type="slidenum">
              <a:rPr lang="en-US" smtClean="0"/>
              <a:t>8</a:t>
            </a:fld>
            <a:endParaRPr lang="en-US" dirty="0"/>
          </a:p>
        </p:txBody>
      </p:sp>
    </p:spTree>
    <p:extLst>
      <p:ext uri="{BB962C8B-B14F-4D97-AF65-F5344CB8AC3E}">
        <p14:creationId xmlns:p14="http://schemas.microsoft.com/office/powerpoint/2010/main" val="4162722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of students / ratio of interventions to coordinators</a:t>
            </a:r>
          </a:p>
          <a:p>
            <a:endParaRPr lang="en-US" dirty="0"/>
          </a:p>
          <a:p>
            <a:endParaRPr lang="en-US" dirty="0"/>
          </a:p>
        </p:txBody>
      </p:sp>
      <p:sp>
        <p:nvSpPr>
          <p:cNvPr id="4" name="Slide Number Placeholder 3"/>
          <p:cNvSpPr>
            <a:spLocks noGrp="1"/>
          </p:cNvSpPr>
          <p:nvPr>
            <p:ph type="sldNum" sz="quarter" idx="10"/>
          </p:nvPr>
        </p:nvSpPr>
        <p:spPr/>
        <p:txBody>
          <a:bodyPr/>
          <a:lstStyle/>
          <a:p>
            <a:fld id="{DADBBA48-6388-44BA-AAFD-D5882F35205C}" type="slidenum">
              <a:rPr lang="en-US" smtClean="0"/>
              <a:t>9</a:t>
            </a:fld>
            <a:endParaRPr lang="en-US" dirty="0"/>
          </a:p>
        </p:txBody>
      </p:sp>
    </p:spTree>
    <p:extLst>
      <p:ext uri="{BB962C8B-B14F-4D97-AF65-F5344CB8AC3E}">
        <p14:creationId xmlns:p14="http://schemas.microsoft.com/office/powerpoint/2010/main" val="2816286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dirty="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1213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930FE4-53E4-4AE0-AD81-04BF112F8930}"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4845A-7FC4-4820-9033-A283E5F34BCF}" type="slidenum">
              <a:rPr lang="en-US" smtClean="0"/>
              <a:pPr/>
              <a:t>‹#›</a:t>
            </a:fld>
            <a:endParaRPr lang="en-US"/>
          </a:p>
        </p:txBody>
      </p:sp>
    </p:spTree>
    <p:extLst>
      <p:ext uri="{BB962C8B-B14F-4D97-AF65-F5344CB8AC3E}">
        <p14:creationId xmlns:p14="http://schemas.microsoft.com/office/powerpoint/2010/main" val="1236219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930FE4-53E4-4AE0-AD81-04BF112F8930}"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4845A-7FC4-4820-9033-A283E5F34BCF}" type="slidenum">
              <a:rPr lang="en-US" smtClean="0"/>
              <a:pPr/>
              <a:t>‹#›</a:t>
            </a:fld>
            <a:endParaRPr lang="en-US"/>
          </a:p>
        </p:txBody>
      </p:sp>
    </p:spTree>
    <p:extLst>
      <p:ext uri="{BB962C8B-B14F-4D97-AF65-F5344CB8AC3E}">
        <p14:creationId xmlns:p14="http://schemas.microsoft.com/office/powerpoint/2010/main" val="376470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6/18/2019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6/18/2019</a:t>
            </a:fld>
            <a:endParaRPr lang="en-US" dirty="0"/>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0.jpg"/><Relationship Id="rId7"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media/image22.jp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gif"/><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gif"/><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7.jp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45.gif"/><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9.gif"/></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9.gif"/><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9.gif"/></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51.jp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png"/><Relationship Id="rId7" Type="http://schemas.openxmlformats.org/officeDocument/2006/relationships/diagramColors" Target="../diagrams/colors1.xm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8.png"/><Relationship Id="rId4" Type="http://schemas.openxmlformats.org/officeDocument/2006/relationships/diagramData" Target="../diagrams/data1.xml"/><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PRkpmi2wmqc&amp;list=PLPEP4s9fhKWnRszybX4mgXvQs-NquFx2-&amp;index=4&amp;t=0s" TargetMode="External"/><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4.png"/><Relationship Id="rId5" Type="http://schemas.openxmlformats.org/officeDocument/2006/relationships/image" Target="../media/image59.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u71Az-S7p1A&amp;list=PLPEP4s9fhKWnRszybX4mgXvQs-NquFx2-&amp;index=4" TargetMode="Externa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70.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d3j8_ww1BAmCuM&amp;tbnid=CwWYGWD4Ezfh0M:&amp;ved=0CAUQjRw&amp;url=http://www.childrensdentalcarousel.com/&amp;ei=nbqLUcWVM-GqiQKr0IHYAw&amp;psig=AFQjCNGaHRQzErg56teIjz836CGAbS9hBQ&amp;ust=1368198149706682"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08.gi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media/image17.gif"/><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5305" y="5028876"/>
            <a:ext cx="6072350" cy="1600200"/>
          </a:xfrm>
        </p:spPr>
        <p:txBody>
          <a:bodyPr>
            <a:noAutofit/>
          </a:bodyPr>
          <a:lstStyle/>
          <a:p>
            <a:pPr algn="ctr">
              <a:lnSpc>
                <a:spcPct val="100000"/>
              </a:lnSpc>
              <a:spcBef>
                <a:spcPts val="0"/>
              </a:spcBef>
            </a:pPr>
            <a:r>
              <a:rPr lang="en-US" sz="3600" b="1" dirty="0">
                <a:solidFill>
                  <a:schemeClr val="tx2"/>
                </a:solidFill>
              </a:rPr>
              <a:t>PBIS Teacher </a:t>
            </a:r>
          </a:p>
          <a:p>
            <a:pPr algn="ctr">
              <a:lnSpc>
                <a:spcPct val="100000"/>
              </a:lnSpc>
              <a:spcBef>
                <a:spcPts val="0"/>
              </a:spcBef>
            </a:pPr>
            <a:r>
              <a:rPr lang="en-US" sz="3600" b="1" dirty="0">
                <a:solidFill>
                  <a:schemeClr val="tx2"/>
                </a:solidFill>
              </a:rPr>
              <a:t>Summer Academy</a:t>
            </a:r>
          </a:p>
        </p:txBody>
      </p:sp>
      <p:pic>
        <p:nvPicPr>
          <p:cNvPr id="12" name="Picture Placeholder 11">
            <a:extLst>
              <a:ext uri="{FF2B5EF4-FFF2-40B4-BE49-F238E27FC236}">
                <a16:creationId xmlns:a16="http://schemas.microsoft.com/office/drawing/2014/main" id="{643336F5-308C-4B65-8DBD-09511591686E}"/>
              </a:ext>
            </a:extLst>
          </p:cNvPr>
          <p:cNvPicPr>
            <a:picLocks noGrp="1" noChangeAspect="1"/>
          </p:cNvPicPr>
          <p:nvPr>
            <p:ph type="pic" sz="quarter" idx="10"/>
          </p:nvPr>
        </p:nvPicPr>
        <p:blipFill>
          <a:blip r:embed="rId3"/>
          <a:srcRect l="22194" r="22194"/>
          <a:stretch>
            <a:fillRect/>
          </a:stretch>
        </p:blipFill>
        <p:spPr/>
      </p:pic>
      <p:sp>
        <p:nvSpPr>
          <p:cNvPr id="16" name="Text Box 4">
            <a:extLst>
              <a:ext uri="{FF2B5EF4-FFF2-40B4-BE49-F238E27FC236}">
                <a16:creationId xmlns:a16="http://schemas.microsoft.com/office/drawing/2014/main" id="{7D38ACE7-CDED-4DA2-A259-178C358E5398}"/>
              </a:ext>
            </a:extLst>
          </p:cNvPr>
          <p:cNvSpPr txBox="1"/>
          <p:nvPr/>
        </p:nvSpPr>
        <p:spPr>
          <a:xfrm>
            <a:off x="7783943" y="-48505"/>
            <a:ext cx="7337425" cy="56033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P</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ositive</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C</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lassroom</a:t>
            </a:r>
            <a:r>
              <a:rPr lang="en-US" sz="8000" b="1"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B</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ehavioral</a:t>
            </a:r>
            <a:r>
              <a:rPr lang="en-US" sz="8000" b="1"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S</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upports</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4258E4B-7A65-4A87-8733-8A721783E692}"/>
              </a:ext>
            </a:extLst>
          </p:cNvPr>
          <p:cNvPicPr>
            <a:picLocks noChangeAspect="1"/>
          </p:cNvPicPr>
          <p:nvPr/>
        </p:nvPicPr>
        <p:blipFill>
          <a:blip r:embed="rId4"/>
          <a:stretch>
            <a:fillRect/>
          </a:stretch>
        </p:blipFill>
        <p:spPr>
          <a:xfrm>
            <a:off x="0" y="-1"/>
            <a:ext cx="5999644" cy="4800295"/>
          </a:xfrm>
          <a:prstGeom prst="rect">
            <a:avLst/>
          </a:prstGeom>
        </p:spPr>
      </p:pic>
      <p:pic>
        <p:nvPicPr>
          <p:cNvPr id="26" name="Picture 25">
            <a:extLst>
              <a:ext uri="{FF2B5EF4-FFF2-40B4-BE49-F238E27FC236}">
                <a16:creationId xmlns:a16="http://schemas.microsoft.com/office/drawing/2014/main" id="{322EA1D2-1343-42D6-8D45-FD3B41CFFC92}"/>
              </a:ext>
            </a:extLst>
          </p:cNvPr>
          <p:cNvPicPr>
            <a:picLocks noChangeAspect="1"/>
          </p:cNvPicPr>
          <p:nvPr/>
        </p:nvPicPr>
        <p:blipFill>
          <a:blip r:embed="rId5"/>
          <a:stretch>
            <a:fillRect/>
          </a:stretch>
        </p:blipFill>
        <p:spPr>
          <a:xfrm>
            <a:off x="8125264" y="5940650"/>
            <a:ext cx="2748698" cy="594018"/>
          </a:xfrm>
          <a:prstGeom prst="rect">
            <a:avLst/>
          </a:prstGeom>
        </p:spPr>
      </p:pic>
      <p:sp>
        <p:nvSpPr>
          <p:cNvPr id="4" name="Rectangle 3">
            <a:extLst>
              <a:ext uri="{FF2B5EF4-FFF2-40B4-BE49-F238E27FC236}">
                <a16:creationId xmlns:a16="http://schemas.microsoft.com/office/drawing/2014/main" id="{8A074E0C-065C-445D-A729-08AE12D2AD23}"/>
              </a:ext>
            </a:extLst>
          </p:cNvPr>
          <p:cNvSpPr/>
          <p:nvPr/>
        </p:nvSpPr>
        <p:spPr>
          <a:xfrm>
            <a:off x="8293918" y="6459799"/>
            <a:ext cx="2198038" cy="338554"/>
          </a:xfrm>
          <a:prstGeom prst="rect">
            <a:avLst/>
          </a:prstGeom>
          <a:noFill/>
        </p:spPr>
        <p:txBody>
          <a:bodyPr wrap="none" lIns="91440" tIns="45720" rIns="91440" bIns="45720">
            <a:spAutoFit/>
          </a:bodyPr>
          <a:lstStyle/>
          <a:p>
            <a:pPr algn="ctr"/>
            <a:r>
              <a:rPr lang="en-US" sz="1600" b="0" cap="none" spc="0" dirty="0">
                <a:ln w="0"/>
                <a:solidFill>
                  <a:schemeClr val="tx2"/>
                </a:solidFill>
                <a:effectLst>
                  <a:outerShdw blurRad="38100" dist="19050" dir="2700000" algn="tl" rotWithShape="0">
                    <a:schemeClr val="dk1">
                      <a:alpha val="40000"/>
                    </a:schemeClr>
                  </a:outerShdw>
                </a:effectLst>
              </a:rPr>
              <a:t>www.pbiscaltac.org</a:t>
            </a:r>
          </a:p>
        </p:txBody>
      </p:sp>
      <p:sp>
        <p:nvSpPr>
          <p:cNvPr id="14" name="Rectangle 13">
            <a:extLst>
              <a:ext uri="{FF2B5EF4-FFF2-40B4-BE49-F238E27FC236}">
                <a16:creationId xmlns:a16="http://schemas.microsoft.com/office/drawing/2014/main" id="{3039ED8A-065B-40C1-9748-0B31E770E9A9}"/>
              </a:ext>
            </a:extLst>
          </p:cNvPr>
          <p:cNvSpPr/>
          <p:nvPr/>
        </p:nvSpPr>
        <p:spPr>
          <a:xfrm>
            <a:off x="1851678" y="306726"/>
            <a:ext cx="3925313" cy="1615827"/>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3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Supporting &amp;</a:t>
            </a:r>
          </a:p>
          <a:p>
            <a:pPr algn="ctr"/>
            <a:r>
              <a:rPr lang="en-US" sz="33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Responding to Behavior </a:t>
            </a:r>
          </a:p>
        </p:txBody>
      </p:sp>
      <p:sp>
        <p:nvSpPr>
          <p:cNvPr id="21" name="Rectangle 20">
            <a:extLst>
              <a:ext uri="{FF2B5EF4-FFF2-40B4-BE49-F238E27FC236}">
                <a16:creationId xmlns:a16="http://schemas.microsoft.com/office/drawing/2014/main" id="{F9D6C5B6-5B6F-4C5A-8F2E-9844AD741CAC}"/>
              </a:ext>
            </a:extLst>
          </p:cNvPr>
          <p:cNvSpPr/>
          <p:nvPr/>
        </p:nvSpPr>
        <p:spPr>
          <a:xfrm>
            <a:off x="1851677" y="2901459"/>
            <a:ext cx="4029980" cy="1384995"/>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dirty="0">
                <a:ln w="0"/>
                <a:solidFill>
                  <a:schemeClr val="bg1">
                    <a:lumMod val="50000"/>
                  </a:schemeClr>
                </a:solidFill>
                <a:effectLst>
                  <a:outerShdw blurRad="38100" dist="19050" dir="2700000" algn="tl" rotWithShape="0">
                    <a:schemeClr val="dk1">
                      <a:alpha val="40000"/>
                    </a:schemeClr>
                  </a:outerShdw>
                </a:effectLst>
              </a:rPr>
              <a:t>Evidence-based Strategies for Classroom Teachers</a:t>
            </a: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bject, clipart&#10;&#10;Description generated with high confidence">
            <a:extLst>
              <a:ext uri="{FF2B5EF4-FFF2-40B4-BE49-F238E27FC236}">
                <a16:creationId xmlns:a16="http://schemas.microsoft.com/office/drawing/2014/main" id="{BD278B22-9E34-4094-803A-B7F41F499218}"/>
              </a:ext>
            </a:extLst>
          </p:cNvPr>
          <p:cNvPicPr>
            <a:picLocks noChangeAspect="1"/>
          </p:cNvPicPr>
          <p:nvPr/>
        </p:nvPicPr>
        <p:blipFill>
          <a:blip r:embed="rId3"/>
          <a:stretch>
            <a:fillRect/>
          </a:stretch>
        </p:blipFill>
        <p:spPr>
          <a:xfrm>
            <a:off x="5033123" y="2581836"/>
            <a:ext cx="1546411" cy="1546411"/>
          </a:xfrm>
          <a:prstGeom prst="rect">
            <a:avLst/>
          </a:prstGeom>
        </p:spPr>
      </p:pic>
      <p:pic>
        <p:nvPicPr>
          <p:cNvPr id="13" name="Picture 12" descr="A picture containing object, clipart&#10;&#10;Description generated with high confidence">
            <a:extLst>
              <a:ext uri="{FF2B5EF4-FFF2-40B4-BE49-F238E27FC236}">
                <a16:creationId xmlns:a16="http://schemas.microsoft.com/office/drawing/2014/main" id="{F3F994CA-1124-44FC-A084-D8423C692842}"/>
              </a:ext>
            </a:extLst>
          </p:cNvPr>
          <p:cNvPicPr>
            <a:picLocks noChangeAspect="1"/>
          </p:cNvPicPr>
          <p:nvPr/>
        </p:nvPicPr>
        <p:blipFill>
          <a:blip r:embed="rId3"/>
          <a:stretch>
            <a:fillRect/>
          </a:stretch>
        </p:blipFill>
        <p:spPr>
          <a:xfrm>
            <a:off x="8827994" y="5040966"/>
            <a:ext cx="1546411" cy="1546411"/>
          </a:xfrm>
          <a:prstGeom prst="rect">
            <a:avLst/>
          </a:prstGeom>
        </p:spPr>
      </p:pic>
      <p:pic>
        <p:nvPicPr>
          <p:cNvPr id="3" name="Picture 2" descr="A screen shot of a computer&#10;&#10;Description generated with high confidence">
            <a:extLst>
              <a:ext uri="{FF2B5EF4-FFF2-40B4-BE49-F238E27FC236}">
                <a16:creationId xmlns:a16="http://schemas.microsoft.com/office/drawing/2014/main" id="{D3C9813A-8019-45C6-94C3-3CB7DACDCDF0}"/>
              </a:ext>
            </a:extLst>
          </p:cNvPr>
          <p:cNvPicPr>
            <a:picLocks noChangeAspect="1"/>
          </p:cNvPicPr>
          <p:nvPr/>
        </p:nvPicPr>
        <p:blipFill>
          <a:blip r:embed="rId4"/>
          <a:stretch>
            <a:fillRect/>
          </a:stretch>
        </p:blipFill>
        <p:spPr>
          <a:xfrm>
            <a:off x="-442226" y="0"/>
            <a:ext cx="6668915" cy="7026087"/>
          </a:xfrm>
          <a:prstGeom prst="rect">
            <a:avLst/>
          </a:prstGeom>
        </p:spPr>
      </p:pic>
      <p:pic>
        <p:nvPicPr>
          <p:cNvPr id="5" name="Picture 4" descr="A picture containing object&#10;&#10;Description generated with very high confidence">
            <a:extLst>
              <a:ext uri="{FF2B5EF4-FFF2-40B4-BE49-F238E27FC236}">
                <a16:creationId xmlns:a16="http://schemas.microsoft.com/office/drawing/2014/main" id="{3447B8BF-0A50-4284-8512-BD05F795DDB0}"/>
              </a:ext>
            </a:extLst>
          </p:cNvPr>
          <p:cNvPicPr>
            <a:picLocks noChangeAspect="1"/>
          </p:cNvPicPr>
          <p:nvPr/>
        </p:nvPicPr>
        <p:blipFill>
          <a:blip r:embed="rId5"/>
          <a:stretch>
            <a:fillRect/>
          </a:stretch>
        </p:blipFill>
        <p:spPr>
          <a:xfrm>
            <a:off x="6564406" y="1450042"/>
            <a:ext cx="3810000" cy="3810000"/>
          </a:xfrm>
          <a:prstGeom prst="rect">
            <a:avLst/>
          </a:prstGeom>
        </p:spPr>
      </p:pic>
      <p:pic>
        <p:nvPicPr>
          <p:cNvPr id="6" name="Picture 5" descr="A picture containing object&#10;&#10;Description generated with high confidence">
            <a:extLst>
              <a:ext uri="{FF2B5EF4-FFF2-40B4-BE49-F238E27FC236}">
                <a16:creationId xmlns:a16="http://schemas.microsoft.com/office/drawing/2014/main" id="{EE4BA3CB-6C13-4A68-B995-2ED03A540F6F}"/>
              </a:ext>
            </a:extLst>
          </p:cNvPr>
          <p:cNvPicPr>
            <a:picLocks noChangeAspect="1"/>
          </p:cNvPicPr>
          <p:nvPr/>
        </p:nvPicPr>
        <p:blipFill>
          <a:blip r:embed="rId6"/>
          <a:stretch>
            <a:fillRect/>
          </a:stretch>
        </p:blipFill>
        <p:spPr>
          <a:xfrm>
            <a:off x="7961394" y="270622"/>
            <a:ext cx="1016023" cy="1016023"/>
          </a:xfrm>
          <a:prstGeom prst="rect">
            <a:avLst/>
          </a:prstGeom>
        </p:spPr>
      </p:pic>
      <p:pic>
        <p:nvPicPr>
          <p:cNvPr id="7" name="Picture 6" descr="A picture containing object&#10;&#10;Description generated with high confidence">
            <a:extLst>
              <a:ext uri="{FF2B5EF4-FFF2-40B4-BE49-F238E27FC236}">
                <a16:creationId xmlns:a16="http://schemas.microsoft.com/office/drawing/2014/main" id="{09313B82-14C1-4F7D-B818-9FA321038643}"/>
              </a:ext>
            </a:extLst>
          </p:cNvPr>
          <p:cNvPicPr>
            <a:picLocks noChangeAspect="1"/>
          </p:cNvPicPr>
          <p:nvPr/>
        </p:nvPicPr>
        <p:blipFill>
          <a:blip r:embed="rId7"/>
          <a:stretch>
            <a:fillRect/>
          </a:stretch>
        </p:blipFill>
        <p:spPr>
          <a:xfrm>
            <a:off x="9795993" y="889713"/>
            <a:ext cx="957262" cy="957262"/>
          </a:xfrm>
          <a:prstGeom prst="rect">
            <a:avLst/>
          </a:prstGeom>
        </p:spPr>
      </p:pic>
      <p:pic>
        <p:nvPicPr>
          <p:cNvPr id="9" name="Picture 8" descr="A picture containing object&#10;&#10;Description generated with very high confidence">
            <a:extLst>
              <a:ext uri="{FF2B5EF4-FFF2-40B4-BE49-F238E27FC236}">
                <a16:creationId xmlns:a16="http://schemas.microsoft.com/office/drawing/2014/main" id="{A119A787-C0D9-426B-8A77-FB1B31629098}"/>
              </a:ext>
            </a:extLst>
          </p:cNvPr>
          <p:cNvPicPr>
            <a:picLocks noChangeAspect="1"/>
          </p:cNvPicPr>
          <p:nvPr/>
        </p:nvPicPr>
        <p:blipFill>
          <a:blip r:embed="rId8"/>
          <a:stretch>
            <a:fillRect/>
          </a:stretch>
        </p:blipFill>
        <p:spPr>
          <a:xfrm>
            <a:off x="10704320" y="2397780"/>
            <a:ext cx="1006197" cy="1006197"/>
          </a:xfrm>
          <a:prstGeom prst="rect">
            <a:avLst/>
          </a:prstGeom>
        </p:spPr>
      </p:pic>
      <p:pic>
        <p:nvPicPr>
          <p:cNvPr id="11" name="Picture 10">
            <a:extLst>
              <a:ext uri="{FF2B5EF4-FFF2-40B4-BE49-F238E27FC236}">
                <a16:creationId xmlns:a16="http://schemas.microsoft.com/office/drawing/2014/main" id="{ADB030BD-8990-4D3D-B139-3A9253477D74}"/>
              </a:ext>
            </a:extLst>
          </p:cNvPr>
          <p:cNvPicPr>
            <a:picLocks noChangeAspect="1"/>
          </p:cNvPicPr>
          <p:nvPr/>
        </p:nvPicPr>
        <p:blipFill>
          <a:blip r:embed="rId9"/>
          <a:stretch>
            <a:fillRect/>
          </a:stretch>
        </p:blipFill>
        <p:spPr>
          <a:xfrm>
            <a:off x="10344150" y="4262718"/>
            <a:ext cx="997324" cy="997324"/>
          </a:xfrm>
          <a:prstGeom prst="rect">
            <a:avLst/>
          </a:prstGeom>
        </p:spPr>
      </p:pic>
      <p:pic>
        <p:nvPicPr>
          <p:cNvPr id="15" name="Picture 14" descr="A picture containing object&#10;&#10;Description generated with high confidence">
            <a:extLst>
              <a:ext uri="{FF2B5EF4-FFF2-40B4-BE49-F238E27FC236}">
                <a16:creationId xmlns:a16="http://schemas.microsoft.com/office/drawing/2014/main" id="{1A7B4E19-F0D4-4B93-9AF2-C3E94A0DEDC7}"/>
              </a:ext>
            </a:extLst>
          </p:cNvPr>
          <p:cNvPicPr>
            <a:picLocks noChangeAspect="1"/>
          </p:cNvPicPr>
          <p:nvPr/>
        </p:nvPicPr>
        <p:blipFill>
          <a:blip r:embed="rId7"/>
          <a:stretch>
            <a:fillRect/>
          </a:stretch>
        </p:blipFill>
        <p:spPr>
          <a:xfrm>
            <a:off x="6391646" y="5040966"/>
            <a:ext cx="957262" cy="957262"/>
          </a:xfrm>
          <a:prstGeom prst="rect">
            <a:avLst/>
          </a:prstGeom>
        </p:spPr>
      </p:pic>
      <p:pic>
        <p:nvPicPr>
          <p:cNvPr id="16" name="Picture 15" descr="A picture containing object&#10;&#10;Description generated with very high confidence">
            <a:extLst>
              <a:ext uri="{FF2B5EF4-FFF2-40B4-BE49-F238E27FC236}">
                <a16:creationId xmlns:a16="http://schemas.microsoft.com/office/drawing/2014/main" id="{0750B883-7BB9-420F-A7E7-3A8C6F961014}"/>
              </a:ext>
            </a:extLst>
          </p:cNvPr>
          <p:cNvPicPr>
            <a:picLocks noChangeAspect="1"/>
          </p:cNvPicPr>
          <p:nvPr/>
        </p:nvPicPr>
        <p:blipFill>
          <a:blip r:embed="rId8"/>
          <a:stretch>
            <a:fillRect/>
          </a:stretch>
        </p:blipFill>
        <p:spPr>
          <a:xfrm>
            <a:off x="6294534" y="666779"/>
            <a:ext cx="1006197" cy="1006197"/>
          </a:xfrm>
          <a:prstGeom prst="rect">
            <a:avLst/>
          </a:prstGeom>
        </p:spPr>
      </p:pic>
      <p:pic>
        <p:nvPicPr>
          <p:cNvPr id="17" name="Picture 16" descr="A picture containing businesscard&#10;&#10;Description automatically generated">
            <a:extLst>
              <a:ext uri="{FF2B5EF4-FFF2-40B4-BE49-F238E27FC236}">
                <a16:creationId xmlns:a16="http://schemas.microsoft.com/office/drawing/2014/main" id="{512F8D1D-A8A9-4E2C-9995-9A69EC86EF8C}"/>
              </a:ext>
            </a:extLst>
          </p:cNvPr>
          <p:cNvPicPr>
            <a:picLocks noChangeAspect="1"/>
          </p:cNvPicPr>
          <p:nvPr/>
        </p:nvPicPr>
        <p:blipFill>
          <a:blip r:embed="rId10"/>
          <a:stretch>
            <a:fillRect/>
          </a:stretch>
        </p:blipFill>
        <p:spPr>
          <a:xfrm rot="20921592">
            <a:off x="1950885" y="2253357"/>
            <a:ext cx="1801081" cy="1606267"/>
          </a:xfrm>
          <a:prstGeom prst="rect">
            <a:avLst/>
          </a:prstGeom>
        </p:spPr>
      </p:pic>
      <p:sp>
        <p:nvSpPr>
          <p:cNvPr id="18" name="Rectangle 17">
            <a:extLst>
              <a:ext uri="{FF2B5EF4-FFF2-40B4-BE49-F238E27FC236}">
                <a16:creationId xmlns:a16="http://schemas.microsoft.com/office/drawing/2014/main" id="{DE207322-96B1-49DD-88AF-635654B93EBE}"/>
              </a:ext>
            </a:extLst>
          </p:cNvPr>
          <p:cNvSpPr/>
          <p:nvPr/>
        </p:nvSpPr>
        <p:spPr>
          <a:xfrm>
            <a:off x="2710690" y="4100000"/>
            <a:ext cx="4965511" cy="1323439"/>
          </a:xfrm>
          <a:prstGeom prst="rect">
            <a:avLst/>
          </a:prstGeom>
          <a:noFill/>
        </p:spPr>
        <p:txBody>
          <a:bodyPr wrap="square" lIns="91440" tIns="45720" rIns="91440" bIns="45720">
            <a:spAutoFit/>
          </a:bodyPr>
          <a:lstStyle/>
          <a:p>
            <a:pPr algn="ctr"/>
            <a:r>
              <a:rPr lang="en-US" sz="2000" b="0" cap="none" spc="0" dirty="0">
                <a:ln w="0"/>
                <a:solidFill>
                  <a:srgbClr val="C00000"/>
                </a:solidFill>
                <a:effectLst>
                  <a:outerShdw blurRad="38100" dist="19050" dir="2700000" algn="tl" rotWithShape="0">
                    <a:schemeClr val="dk1">
                      <a:alpha val="40000"/>
                    </a:schemeClr>
                  </a:outerShdw>
                </a:effectLst>
              </a:rPr>
              <a:t>When PBIS is implemented EFFECTIVELY,</a:t>
            </a:r>
          </a:p>
          <a:p>
            <a:pPr algn="ctr"/>
            <a:r>
              <a:rPr lang="en-US" sz="2000" b="0" cap="none" spc="0" dirty="0">
                <a:ln w="0"/>
                <a:solidFill>
                  <a:srgbClr val="C00000"/>
                </a:solidFill>
                <a:effectLst>
                  <a:outerShdw blurRad="38100" dist="19050" dir="2700000" algn="tl" rotWithShape="0">
                    <a:schemeClr val="dk1">
                      <a:alpha val="40000"/>
                    </a:schemeClr>
                  </a:outerShdw>
                </a:effectLst>
              </a:rPr>
              <a:t>5% may require Tier 3 level</a:t>
            </a:r>
          </a:p>
          <a:p>
            <a:pPr algn="ctr"/>
            <a:r>
              <a:rPr lang="en-US" sz="2000" b="0" cap="none" spc="0" dirty="0">
                <a:ln w="0"/>
                <a:solidFill>
                  <a:srgbClr val="C00000"/>
                </a:solidFill>
                <a:effectLst>
                  <a:outerShdw blurRad="38100" dist="19050" dir="2700000" algn="tl" rotWithShape="0">
                    <a:schemeClr val="dk1">
                      <a:alpha val="40000"/>
                    </a:schemeClr>
                  </a:outerShdw>
                </a:effectLst>
              </a:rPr>
              <a:t> of interventions</a:t>
            </a:r>
            <a:r>
              <a:rPr lang="en-US" sz="2000" b="0" cap="none" spc="0" dirty="0">
                <a:ln w="0"/>
                <a:solidFill>
                  <a:srgbClr val="FFC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93517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8166823" y="141891"/>
            <a:ext cx="3814118" cy="6584730"/>
          </a:xfrm>
          <a:prstGeom prst="rect">
            <a:avLst/>
          </a:prstGeom>
          <a:solidFill>
            <a:schemeClr val="bg1"/>
          </a:solidFill>
          <a:ln w="76200">
            <a:solidFill>
              <a:schemeClr val="tx1"/>
            </a:solidFill>
            <a:miter lim="800000"/>
            <a:headEnd/>
            <a:tailEnd/>
          </a:ln>
          <a:scene3d>
            <a:camera prst="orthographicFront"/>
            <a:lightRig rig="threePt" dir="t"/>
          </a:scene3d>
          <a:sp3d>
            <a:bevelT/>
          </a:sp3d>
        </p:spPr>
        <p:txBody>
          <a:bodyPr rot="0" vert="horz" wrap="square" lIns="91440" tIns="45720" rIns="91440" bIns="45720" anchor="t" anchorCtr="0">
            <a:noAutofit/>
          </a:bodyPr>
          <a:lstStyle/>
          <a:p>
            <a:pPr marL="0" marR="0" algn="ctr">
              <a:spcBef>
                <a:spcPts val="0"/>
              </a:spcBef>
              <a:spcAft>
                <a:spcPts val="0"/>
              </a:spcAft>
            </a:pPr>
            <a:r>
              <a:rPr lang="en-US" sz="3600" b="1" dirty="0">
                <a:effectLst/>
                <a:ea typeface="Calibri" panose="020F0502020204030204" pitchFamily="34" charset="0"/>
                <a:cs typeface="Times New Roman" panose="02020603050405020304" pitchFamily="18" charset="0"/>
              </a:rPr>
              <a:t>FOUNDATIONS</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Settings</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Routines</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Expectations</a:t>
            </a:r>
          </a:p>
          <a:p>
            <a:pPr marL="0" marR="0" algn="ctr">
              <a:spcBef>
                <a:spcPts val="0"/>
              </a:spcBef>
              <a:spcAft>
                <a:spcPts val="0"/>
              </a:spcAft>
            </a:pPr>
            <a:r>
              <a:rPr lang="en-US" sz="3600" b="1" dirty="0">
                <a:effectLst/>
                <a:ea typeface="Calibri" panose="020F0502020204030204" pitchFamily="34" charset="0"/>
                <a:cs typeface="Times New Roman" panose="02020603050405020304" pitchFamily="18" charset="0"/>
              </a:rPr>
              <a:t>PREVENTION </a:t>
            </a:r>
          </a:p>
          <a:p>
            <a:pPr marL="0" marR="0" algn="ctr">
              <a:spcBef>
                <a:spcPts val="0"/>
              </a:spcBef>
              <a:spcAft>
                <a:spcPts val="0"/>
              </a:spcAft>
            </a:pPr>
            <a:r>
              <a:rPr lang="en-US" sz="3600" b="1" dirty="0">
                <a:effectLst/>
                <a:ea typeface="Calibri" panose="020F0502020204030204" pitchFamily="34" charset="0"/>
                <a:cs typeface="Times New Roman" panose="02020603050405020304" pitchFamily="18" charset="0"/>
              </a:rPr>
              <a:t>PRACTICES</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Supervision</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Opportunity</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Acknowledgement</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Prompts/Precorrections</a:t>
            </a:r>
          </a:p>
          <a:p>
            <a:pPr marL="0" marR="0" algn="ctr">
              <a:spcBef>
                <a:spcPts val="0"/>
              </a:spcBef>
              <a:spcAft>
                <a:spcPts val="0"/>
              </a:spcAft>
            </a:pPr>
            <a:r>
              <a:rPr lang="en-US" sz="3600" b="1" dirty="0">
                <a:effectLst/>
                <a:ea typeface="Calibri" panose="020F0502020204030204" pitchFamily="34" charset="0"/>
                <a:cs typeface="Times New Roman" panose="02020603050405020304" pitchFamily="18" charset="0"/>
              </a:rPr>
              <a:t>RESPONSE </a:t>
            </a:r>
          </a:p>
          <a:p>
            <a:pPr marL="0" marR="0" algn="ctr">
              <a:spcBef>
                <a:spcPts val="0"/>
              </a:spcBef>
              <a:spcAft>
                <a:spcPts val="0"/>
              </a:spcAft>
            </a:pPr>
            <a:r>
              <a:rPr lang="en-US" sz="3600" b="1" dirty="0">
                <a:effectLst/>
                <a:ea typeface="Calibri" panose="020F0502020204030204" pitchFamily="34" charset="0"/>
                <a:cs typeface="Times New Roman" panose="02020603050405020304" pitchFamily="18" charset="0"/>
              </a:rPr>
              <a:t>PRACTICES</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Error Correction</a:t>
            </a:r>
          </a:p>
          <a:p>
            <a:pPr marL="0" marR="0" algn="ctr">
              <a:spcBef>
                <a:spcPts val="0"/>
              </a:spcBef>
              <a:spcAft>
                <a:spcPts val="0"/>
              </a:spcAft>
            </a:pPr>
            <a:r>
              <a:rPr lang="en-US" sz="2400" dirty="0">
                <a:effectLst/>
                <a:ea typeface="Calibri" panose="020F0502020204030204" pitchFamily="34" charset="0"/>
                <a:cs typeface="Times New Roman" panose="02020603050405020304" pitchFamily="18" charset="0"/>
              </a:rPr>
              <a:t>Additional Response Practices</a:t>
            </a:r>
          </a:p>
          <a:p>
            <a:pPr marL="0" marR="0" algn="ctr">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4FBDE43-3907-4756-B04C-5E5A826D5385}"/>
              </a:ext>
            </a:extLst>
          </p:cNvPr>
          <p:cNvPicPr>
            <a:picLocks noChangeAspect="1"/>
          </p:cNvPicPr>
          <p:nvPr/>
        </p:nvPicPr>
        <p:blipFill>
          <a:blip r:embed="rId3"/>
          <a:stretch>
            <a:fillRect/>
          </a:stretch>
        </p:blipFill>
        <p:spPr>
          <a:xfrm>
            <a:off x="1" y="0"/>
            <a:ext cx="8073230" cy="6306410"/>
          </a:xfrm>
          <a:prstGeom prst="rect">
            <a:avLst/>
          </a:prstGeom>
        </p:spPr>
      </p:pic>
      <p:sp>
        <p:nvSpPr>
          <p:cNvPr id="3" name="Rectangle 2">
            <a:extLst>
              <a:ext uri="{FF2B5EF4-FFF2-40B4-BE49-F238E27FC236}">
                <a16:creationId xmlns:a16="http://schemas.microsoft.com/office/drawing/2014/main" id="{DEF676B3-F1B2-4E3B-9FCF-09CE2E254306}"/>
              </a:ext>
            </a:extLst>
          </p:cNvPr>
          <p:cNvSpPr/>
          <p:nvPr/>
        </p:nvSpPr>
        <p:spPr>
          <a:xfrm>
            <a:off x="1230999" y="5968588"/>
            <a:ext cx="6096000" cy="478016"/>
          </a:xfrm>
          <a:prstGeom prst="rect">
            <a:avLst/>
          </a:prstGeom>
        </p:spPr>
        <p:txBody>
          <a:bodyPr>
            <a:spAutoFit/>
          </a:bodyPr>
          <a:lstStyle/>
          <a:p>
            <a:pPr>
              <a:lnSpc>
                <a:spcPct val="107000"/>
              </a:lnSpc>
              <a:spcAft>
                <a:spcPts val="800"/>
              </a:spcAft>
            </a:pPr>
            <a:r>
              <a:rPr lang="en-US" sz="800" dirty="0">
                <a:latin typeface="Century Gothic" panose="020B0502020202020204" pitchFamily="34" charset="0"/>
                <a:ea typeface="Poor Richard" panose="02080502050505020702" pitchFamily="18" charset="0"/>
                <a:cs typeface="Times New Roman" panose="02020603050405020304" pitchFamily="18" charset="0"/>
              </a:rPr>
              <a:t>This technical assistance document was adapted from the PBIS Technical Brief on Classroom PBIS Strategies written by: Brandi Simonsen, Jennifer Freeman, Steve Goodman, Barbara Mitchell, Jessica Swain-</a:t>
            </a:r>
            <a:r>
              <a:rPr lang="en-US" sz="800" dirty="0" err="1">
                <a:latin typeface="Century Gothic" panose="020B0502020202020204" pitchFamily="34" charset="0"/>
                <a:ea typeface="Poor Richard" panose="02080502050505020702" pitchFamily="18" charset="0"/>
                <a:cs typeface="Times New Roman" panose="02020603050405020304" pitchFamily="18" charset="0"/>
              </a:rPr>
              <a:t>Bradway</a:t>
            </a:r>
            <a:r>
              <a:rPr lang="en-US" sz="800" dirty="0">
                <a:latin typeface="Century Gothic" panose="020B0502020202020204" pitchFamily="34" charset="0"/>
                <a:ea typeface="Poor Richard" panose="02080502050505020702" pitchFamily="18" charset="0"/>
                <a:cs typeface="Times New Roman" panose="02020603050405020304" pitchFamily="18" charset="0"/>
              </a:rPr>
              <a:t>, Brigid Flannery, George </a:t>
            </a:r>
            <a:r>
              <a:rPr lang="en-US" sz="800" dirty="0" err="1">
                <a:latin typeface="Century Gothic" panose="020B0502020202020204" pitchFamily="34" charset="0"/>
                <a:ea typeface="Poor Richard" panose="02080502050505020702" pitchFamily="18" charset="0"/>
                <a:cs typeface="Times New Roman" panose="02020603050405020304" pitchFamily="18" charset="0"/>
              </a:rPr>
              <a:t>Sugai</a:t>
            </a:r>
            <a:r>
              <a:rPr lang="en-US" sz="800" dirty="0">
                <a:latin typeface="Century Gothic" panose="020B0502020202020204" pitchFamily="34" charset="0"/>
                <a:ea typeface="Poor Richard" panose="02080502050505020702" pitchFamily="18" charset="0"/>
                <a:cs typeface="Times New Roman" panose="02020603050405020304" pitchFamily="18" charset="0"/>
              </a:rPr>
              <a:t>, Heather George and Bob Putman, 2015.</a:t>
            </a:r>
            <a:endParaRPr lang="en-US" sz="3200" dirty="0">
              <a:effectLst/>
              <a:latin typeface="Poor Richard" panose="02080502050505020702" pitchFamily="18" charset="0"/>
              <a:ea typeface="Poor Richard" panose="02080502050505020702" pitchFamily="18" charset="0"/>
              <a:cs typeface="Times New Roman" panose="02020603050405020304" pitchFamily="18" charset="0"/>
            </a:endParaRPr>
          </a:p>
        </p:txBody>
      </p:sp>
    </p:spTree>
    <p:extLst>
      <p:ext uri="{BB962C8B-B14F-4D97-AF65-F5344CB8AC3E}">
        <p14:creationId xmlns:p14="http://schemas.microsoft.com/office/powerpoint/2010/main" val="34720522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015" y="131379"/>
            <a:ext cx="7882758" cy="6584730"/>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a:sp3d>
        </p:spPr>
      </p:pic>
      <p:sp>
        <p:nvSpPr>
          <p:cNvPr id="18" name="Text Box 2"/>
          <p:cNvSpPr txBox="1">
            <a:spLocks noChangeArrowheads="1"/>
          </p:cNvSpPr>
          <p:nvPr/>
        </p:nvSpPr>
        <p:spPr bwMode="auto">
          <a:xfrm>
            <a:off x="138737" y="131379"/>
            <a:ext cx="3814118" cy="6584730"/>
          </a:xfrm>
          <a:prstGeom prst="rect">
            <a:avLst/>
          </a:prstGeom>
          <a:solidFill>
            <a:schemeClr val="bg1"/>
          </a:solidFill>
          <a:ln w="76200">
            <a:solidFill>
              <a:schemeClr val="tx1"/>
            </a:solidFill>
            <a:miter lim="800000"/>
            <a:headEnd/>
            <a:tailEnd/>
          </a:ln>
          <a:scene3d>
            <a:camera prst="orthographicFront"/>
            <a:lightRig rig="threePt" dir="t"/>
          </a:scene3d>
          <a:sp3d>
            <a:bevelT/>
          </a:sp3d>
        </p:spPr>
        <p:txBody>
          <a:bodyPr rot="0" vert="horz" wrap="square" lIns="91440" tIns="45720" rIns="91440" bIns="45720" anchor="t" anchorCtr="0">
            <a:noAutofit/>
          </a:bodyPr>
          <a:lstStyle/>
          <a:p>
            <a:endParaRPr lang="en-US" sz="2800" dirty="0">
              <a:latin typeface="Poor Richard" panose="02080502050505020702" pitchFamily="18" charset="0"/>
            </a:endParaRPr>
          </a:p>
          <a:p>
            <a:pPr algn="ctr"/>
            <a:r>
              <a:rPr lang="en-US" sz="3000" b="1" dirty="0">
                <a:latin typeface="Poor Richard" panose="02080502050505020702" pitchFamily="18" charset="0"/>
              </a:rPr>
              <a:t>What are some challenging </a:t>
            </a:r>
            <a:r>
              <a:rPr lang="en-US" sz="3000" b="1" i="1" dirty="0">
                <a:solidFill>
                  <a:srgbClr val="0070C0"/>
                </a:solidFill>
                <a:latin typeface="Poor Richard" panose="02080502050505020702" pitchFamily="18" charset="0"/>
              </a:rPr>
              <a:t>Externalizing</a:t>
            </a:r>
            <a:r>
              <a:rPr lang="en-US" sz="3000" b="1" dirty="0">
                <a:latin typeface="Poor Richard" panose="02080502050505020702" pitchFamily="18" charset="0"/>
              </a:rPr>
              <a:t> behaviors?</a:t>
            </a:r>
          </a:p>
          <a:p>
            <a:pPr algn="ctr"/>
            <a:r>
              <a:rPr lang="en-US" sz="3000" b="1" dirty="0">
                <a:latin typeface="Poor Richard" panose="02080502050505020702" pitchFamily="18" charset="0"/>
              </a:rPr>
              <a:t> </a:t>
            </a:r>
          </a:p>
          <a:p>
            <a:pPr algn="ctr"/>
            <a:r>
              <a:rPr lang="en-US" sz="3000" b="1" dirty="0">
                <a:latin typeface="Poor Richard" panose="02080502050505020702" pitchFamily="18" charset="0"/>
              </a:rPr>
              <a:t>What are some challenging </a:t>
            </a:r>
          </a:p>
          <a:p>
            <a:pPr algn="ctr"/>
            <a:r>
              <a:rPr lang="en-US" sz="3000" b="1" i="1" dirty="0">
                <a:solidFill>
                  <a:srgbClr val="0070C0"/>
                </a:solidFill>
                <a:latin typeface="Poor Richard" panose="02080502050505020702" pitchFamily="18" charset="0"/>
              </a:rPr>
              <a:t>Internalizing</a:t>
            </a:r>
            <a:r>
              <a:rPr lang="en-US" sz="3000" b="1" dirty="0">
                <a:latin typeface="Poor Richard" panose="02080502050505020702" pitchFamily="18" charset="0"/>
              </a:rPr>
              <a:t> behaviors?</a:t>
            </a:r>
          </a:p>
          <a:p>
            <a:pPr algn="ctr"/>
            <a:r>
              <a:rPr lang="en-US" sz="3000" b="1" dirty="0">
                <a:latin typeface="Poor Richard" panose="02080502050505020702" pitchFamily="18" charset="0"/>
              </a:rPr>
              <a:t> </a:t>
            </a:r>
          </a:p>
          <a:p>
            <a:pPr algn="ctr"/>
            <a:r>
              <a:rPr lang="en-US" sz="3000" b="1" dirty="0">
                <a:latin typeface="Poor Richard" panose="02080502050505020702" pitchFamily="18" charset="0"/>
              </a:rPr>
              <a:t>What are some positive classroom supports that might reduce the likelihood of </a:t>
            </a:r>
          </a:p>
          <a:p>
            <a:pPr algn="ctr"/>
            <a:r>
              <a:rPr lang="en-US" sz="3000" b="1" dirty="0">
                <a:latin typeface="Poor Richard" panose="02080502050505020702" pitchFamily="18" charset="0"/>
              </a:rPr>
              <a:t>challenging behaviors?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6F038E6-C08E-4D26-AF3E-E06C078DA649}"/>
              </a:ext>
            </a:extLst>
          </p:cNvPr>
          <p:cNvPicPr>
            <a:picLocks noChangeAspect="1"/>
          </p:cNvPicPr>
          <p:nvPr/>
        </p:nvPicPr>
        <p:blipFill>
          <a:blip r:embed="rId4"/>
          <a:stretch>
            <a:fillRect/>
          </a:stretch>
        </p:blipFill>
        <p:spPr>
          <a:xfrm>
            <a:off x="4147815" y="1280159"/>
            <a:ext cx="7751157" cy="3266878"/>
          </a:xfrm>
          <a:prstGeom prst="rect">
            <a:avLst/>
          </a:prstGeom>
        </p:spPr>
      </p:pic>
    </p:spTree>
    <p:extLst>
      <p:ext uri="{BB962C8B-B14F-4D97-AF65-F5344CB8AC3E}">
        <p14:creationId xmlns:p14="http://schemas.microsoft.com/office/powerpoint/2010/main" val="2956482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916F7-D60B-4A9F-8223-AC19A71149A8}"/>
              </a:ext>
            </a:extLst>
          </p:cNvPr>
          <p:cNvSpPr/>
          <p:nvPr/>
        </p:nvSpPr>
        <p:spPr>
          <a:xfrm>
            <a:off x="-41295" y="-89393"/>
            <a:ext cx="10199985" cy="5909310"/>
          </a:xfrm>
          <a:prstGeom prst="rect">
            <a:avLst/>
          </a:prstGeom>
          <a:noFill/>
        </p:spPr>
        <p:txBody>
          <a:bodyPr wrap="square" lIns="91440" tIns="45720" rIns="91440" bIns="45720">
            <a:spAutoFit/>
          </a:bodyPr>
          <a:lstStyle/>
          <a:p>
            <a:pPr algn="ctr"/>
            <a:r>
              <a:rPr lang="en-US" sz="6300" b="1" spc="50" dirty="0">
                <a:ln w="0"/>
                <a:effectLst>
                  <a:innerShdw blurRad="63500" dist="50800" dir="13500000">
                    <a:srgbClr val="000000">
                      <a:alpha val="50000"/>
                    </a:srgbClr>
                  </a:innerShdw>
                </a:effectLst>
                <a:latin typeface="Poor Richard" panose="02080502050505020702" pitchFamily="18" charset="0"/>
              </a:rPr>
              <a:t>“…the key to successful </a:t>
            </a:r>
          </a:p>
          <a:p>
            <a:pPr algn="ctr"/>
            <a:r>
              <a:rPr lang="en-US" sz="6300" b="1" spc="50" dirty="0">
                <a:ln w="0"/>
                <a:effectLst>
                  <a:innerShdw blurRad="63500" dist="50800" dir="13500000">
                    <a:srgbClr val="000000">
                      <a:alpha val="50000"/>
                    </a:srgbClr>
                  </a:innerShdw>
                </a:effectLst>
                <a:latin typeface="Poor Richard" panose="02080502050505020702" pitchFamily="18" charset="0"/>
              </a:rPr>
              <a:t>classroom management is prevention of problems </a:t>
            </a:r>
          </a:p>
          <a:p>
            <a:pPr algn="ctr"/>
            <a:r>
              <a:rPr lang="en-US" sz="6300" b="1" spc="50" dirty="0">
                <a:ln w="0"/>
                <a:effectLst>
                  <a:innerShdw blurRad="63500" dist="50800" dir="13500000">
                    <a:srgbClr val="000000">
                      <a:alpha val="50000"/>
                    </a:srgbClr>
                  </a:innerShdw>
                </a:effectLst>
                <a:latin typeface="Poor Richard" panose="02080502050505020702" pitchFamily="18" charset="0"/>
              </a:rPr>
              <a:t>before they start, </a:t>
            </a:r>
          </a:p>
          <a:p>
            <a:pPr algn="ctr"/>
            <a:r>
              <a:rPr lang="en-US" sz="6300" b="1" spc="50" dirty="0">
                <a:ln w="0"/>
                <a:effectLst>
                  <a:innerShdw blurRad="63500" dist="50800" dir="13500000">
                    <a:srgbClr val="000000">
                      <a:alpha val="50000"/>
                    </a:srgbClr>
                  </a:innerShdw>
                </a:effectLst>
                <a:latin typeface="Poor Richard" panose="02080502050505020702" pitchFamily="18" charset="0"/>
              </a:rPr>
              <a:t>not knowing how to deal with problems after they have begun.”</a:t>
            </a:r>
          </a:p>
        </p:txBody>
      </p:sp>
      <p:pic>
        <p:nvPicPr>
          <p:cNvPr id="1026" name="Picture 2" descr="Related image">
            <a:extLst>
              <a:ext uri="{FF2B5EF4-FFF2-40B4-BE49-F238E27FC236}">
                <a16:creationId xmlns:a16="http://schemas.microsoft.com/office/drawing/2014/main" id="{A67BEDC4-866B-4BE4-BE52-12DE09594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07159" y="1443560"/>
            <a:ext cx="3957791" cy="478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24430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9520448" y="1736581"/>
            <a:ext cx="2384758" cy="2384758"/>
          </a:xfrm>
          <a:prstGeom prst="rect">
            <a:avLst/>
          </a:prstGeom>
        </p:spPr>
      </p:pic>
      <p:sp>
        <p:nvSpPr>
          <p:cNvPr id="419845" name="Text Box 5"/>
          <p:cNvSpPr txBox="1">
            <a:spLocks noChangeArrowheads="1"/>
          </p:cNvSpPr>
          <p:nvPr/>
        </p:nvSpPr>
        <p:spPr bwMode="auto">
          <a:xfrm>
            <a:off x="2649950" y="3751198"/>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eaLnBrk="1" hangingPunct="1">
              <a:spcBef>
                <a:spcPct val="50000"/>
              </a:spcBef>
              <a:buFontTx/>
              <a:buNone/>
            </a:pPr>
            <a:r>
              <a:rPr lang="en-US" altLang="en-US" dirty="0">
                <a:ln w="0"/>
                <a:effectLst>
                  <a:outerShdw blurRad="38100" dist="19050" dir="2700000" algn="tl" rotWithShape="0">
                    <a:schemeClr val="dk1">
                      <a:alpha val="40000"/>
                    </a:schemeClr>
                  </a:outerShdw>
                </a:effectLst>
                <a:latin typeface="+mn-lt"/>
                <a:ea typeface="MS PGothic" panose="020B0600070205080204" pitchFamily="34" charset="-128"/>
              </a:rPr>
              <a:t>Good Teaching</a:t>
            </a:r>
          </a:p>
        </p:txBody>
      </p:sp>
      <p:sp>
        <p:nvSpPr>
          <p:cNvPr id="419846" name="Text Box 6"/>
          <p:cNvSpPr txBox="1">
            <a:spLocks noChangeArrowheads="1"/>
          </p:cNvSpPr>
          <p:nvPr/>
        </p:nvSpPr>
        <p:spPr bwMode="auto">
          <a:xfrm>
            <a:off x="7787748" y="3640633"/>
            <a:ext cx="314144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eaLnBrk="1" hangingPunct="1">
              <a:spcBef>
                <a:spcPct val="50000"/>
              </a:spcBef>
              <a:buFontTx/>
              <a:buNone/>
            </a:pPr>
            <a:r>
              <a:rPr lang="en-US" altLang="en-US" dirty="0">
                <a:ln w="0"/>
                <a:effectLst>
                  <a:outerShdw blurRad="38100" dist="19050" dir="2700000" algn="tl" rotWithShape="0">
                    <a:schemeClr val="dk1">
                      <a:alpha val="40000"/>
                    </a:schemeClr>
                  </a:outerShdw>
                </a:effectLst>
                <a:latin typeface="+mn-lt"/>
                <a:ea typeface="MS PGothic" panose="020B0600070205080204" pitchFamily="34" charset="-128"/>
              </a:rPr>
              <a:t>Classroom Management</a:t>
            </a:r>
          </a:p>
        </p:txBody>
      </p:sp>
      <p:sp>
        <p:nvSpPr>
          <p:cNvPr id="254983" name="Text Box 7"/>
          <p:cNvSpPr txBox="1">
            <a:spLocks noChangeArrowheads="1"/>
          </p:cNvSpPr>
          <p:nvPr/>
        </p:nvSpPr>
        <p:spPr bwMode="auto">
          <a:xfrm>
            <a:off x="3344934" y="595898"/>
            <a:ext cx="539633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50000"/>
              </a:spcBef>
              <a:buFontTx/>
              <a:buNone/>
            </a:pPr>
            <a:r>
              <a:rPr lang="en-US" altLang="en-US" sz="5400" dirty="0">
                <a:ln w="0"/>
                <a:effectLst>
                  <a:outerShdw blurRad="38100" dist="19050" dir="2700000" algn="tl" rotWithShape="0">
                    <a:schemeClr val="dk1">
                      <a:alpha val="40000"/>
                    </a:schemeClr>
                  </a:outerShdw>
                </a:effectLst>
                <a:latin typeface="+mn-lt"/>
                <a:ea typeface="MS PGothic" panose="020B0600070205080204" pitchFamily="34" charset="-128"/>
              </a:rPr>
              <a:t>Student Achievement</a:t>
            </a:r>
          </a:p>
        </p:txBody>
      </p:sp>
      <p:sp>
        <p:nvSpPr>
          <p:cNvPr id="28683" name="TextBox 13"/>
          <p:cNvSpPr txBox="1">
            <a:spLocks noChangeArrowheads="1"/>
          </p:cNvSpPr>
          <p:nvPr/>
        </p:nvSpPr>
        <p:spPr bwMode="auto">
          <a:xfrm>
            <a:off x="2689730" y="6435868"/>
            <a:ext cx="7096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pPr>
            <a:r>
              <a:rPr lang="en-US" altLang="en-US" sz="1500" dirty="0">
                <a:solidFill>
                  <a:srgbClr val="7F7F7F"/>
                </a:solidFill>
                <a:latin typeface="Arial" panose="020B0604020202020204" pitchFamily="34" charset="0"/>
                <a:ea typeface="MS PGothic" panose="020B0600070205080204" pitchFamily="34" charset="-128"/>
              </a:rPr>
              <a:t>(</a:t>
            </a:r>
            <a:r>
              <a:rPr lang="en-US" altLang="en-US" sz="1500" dirty="0">
                <a:latin typeface="+mn-lt"/>
                <a:ea typeface="MS PGothic" panose="020B0600070205080204" pitchFamily="34" charset="-128"/>
              </a:rPr>
              <a:t>Gest &amp; Gest, 2005; </a:t>
            </a:r>
            <a:r>
              <a:rPr lang="en-US" altLang="en-US" sz="1500" dirty="0" err="1">
                <a:latin typeface="+mn-lt"/>
                <a:ea typeface="MS PGothic" panose="020B0600070205080204" pitchFamily="34" charset="-128"/>
              </a:rPr>
              <a:t>Stronge</a:t>
            </a:r>
            <a:r>
              <a:rPr lang="en-US" altLang="en-US" sz="1500" dirty="0">
                <a:latin typeface="+mn-lt"/>
                <a:ea typeface="MS PGothic" panose="020B0600070205080204" pitchFamily="34" charset="-128"/>
              </a:rPr>
              <a:t>, Ward and Grant, 2011)</a:t>
            </a:r>
          </a:p>
        </p:txBody>
      </p:sp>
      <p:sp>
        <p:nvSpPr>
          <p:cNvPr id="28684" name="TextBox 1"/>
          <p:cNvSpPr txBox="1">
            <a:spLocks noChangeArrowheads="1"/>
          </p:cNvSpPr>
          <p:nvPr/>
        </p:nvSpPr>
        <p:spPr bwMode="auto">
          <a:xfrm>
            <a:off x="213091" y="4787467"/>
            <a:ext cx="1213300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pPr>
            <a:r>
              <a:rPr lang="en-US" altLang="en-US" sz="12000" b="1" dirty="0">
                <a:ln w="38100">
                  <a:solidFill>
                    <a:schemeClr val="accent5">
                      <a:lumMod val="20000"/>
                      <a:lumOff val="80000"/>
                    </a:schemeClr>
                  </a:solidFill>
                </a:ln>
                <a:latin typeface="Poor Richard" panose="02080502050505020702" pitchFamily="18" charset="0"/>
                <a:ea typeface="MS PGothic" panose="020B0600070205080204" pitchFamily="34" charset="-128"/>
              </a:rPr>
              <a:t>Goal of Teaching</a:t>
            </a:r>
          </a:p>
        </p:txBody>
      </p:sp>
      <p:pic>
        <p:nvPicPr>
          <p:cNvPr id="2" name="Picture 1"/>
          <p:cNvPicPr>
            <a:picLocks noChangeAspect="1"/>
          </p:cNvPicPr>
          <p:nvPr/>
        </p:nvPicPr>
        <p:blipFill>
          <a:blip r:embed="rId4"/>
          <a:stretch>
            <a:fillRect/>
          </a:stretch>
        </p:blipFill>
        <p:spPr>
          <a:xfrm>
            <a:off x="856475" y="2096553"/>
            <a:ext cx="2817114" cy="2631989"/>
          </a:xfrm>
          <a:prstGeom prst="rect">
            <a:avLst/>
          </a:prstGeom>
        </p:spPr>
      </p:pic>
      <p:pic>
        <p:nvPicPr>
          <p:cNvPr id="4" name="Graphic 3" descr="Arrow: Slight curve">
            <a:extLst>
              <a:ext uri="{FF2B5EF4-FFF2-40B4-BE49-F238E27FC236}">
                <a16:creationId xmlns:a16="http://schemas.microsoft.com/office/drawing/2014/main" id="{870761CD-D509-4AB8-AEA0-5EC3D71C77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093117">
            <a:off x="4512169" y="2308852"/>
            <a:ext cx="1749595" cy="1700426"/>
          </a:xfrm>
          <a:prstGeom prst="rect">
            <a:avLst/>
          </a:prstGeom>
        </p:spPr>
      </p:pic>
      <p:pic>
        <p:nvPicPr>
          <p:cNvPr id="16" name="Graphic 15" descr="Arrow: Slight curve">
            <a:extLst>
              <a:ext uri="{FF2B5EF4-FFF2-40B4-BE49-F238E27FC236}">
                <a16:creationId xmlns:a16="http://schemas.microsoft.com/office/drawing/2014/main" id="{C475839C-A920-48F4-8E7B-85F9EDE96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697438" flipV="1">
            <a:off x="6088368" y="2288854"/>
            <a:ext cx="1653267" cy="1740707"/>
          </a:xfrm>
          <a:prstGeom prst="rect">
            <a:avLst/>
          </a:prstGeom>
        </p:spPr>
      </p:pic>
      <p:sp>
        <p:nvSpPr>
          <p:cNvPr id="7" name="Arrow: Left-Right 6">
            <a:extLst>
              <a:ext uri="{FF2B5EF4-FFF2-40B4-BE49-F238E27FC236}">
                <a16:creationId xmlns:a16="http://schemas.microsoft.com/office/drawing/2014/main" id="{968C905F-172D-47D8-8C36-CAA9622B3E54}"/>
              </a:ext>
            </a:extLst>
          </p:cNvPr>
          <p:cNvSpPr/>
          <p:nvPr/>
        </p:nvSpPr>
        <p:spPr>
          <a:xfrm>
            <a:off x="4452773" y="3827186"/>
            <a:ext cx="3392129" cy="751588"/>
          </a:xfrm>
          <a:prstGeom prst="leftRightArrow">
            <a:avLst/>
          </a:prstGeom>
          <a:solidFill>
            <a:srgbClr val="000000"/>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9" name="Graphic 8" descr="Shooting star">
            <a:extLst>
              <a:ext uri="{FF2B5EF4-FFF2-40B4-BE49-F238E27FC236}">
                <a16:creationId xmlns:a16="http://schemas.microsoft.com/office/drawing/2014/main" id="{69CB2E97-2069-48B3-AE1C-145813CD58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1485" y="118323"/>
            <a:ext cx="1368651" cy="1350615"/>
          </a:xfrm>
          <a:prstGeom prst="rect">
            <a:avLst/>
          </a:prstGeom>
        </p:spPr>
      </p:pic>
    </p:spTree>
    <p:extLst>
      <p:ext uri="{BB962C8B-B14F-4D97-AF65-F5344CB8AC3E}">
        <p14:creationId xmlns:p14="http://schemas.microsoft.com/office/powerpoint/2010/main" val="330966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p:bldP spid="4198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9432" y="1031414"/>
            <a:ext cx="5319713" cy="4289425"/>
          </a:xfrm>
          <a:solidFill>
            <a:schemeClr val="accent2"/>
          </a:solidFill>
          <a:ln w="76200">
            <a:solidFill>
              <a:schemeClr val="accent5">
                <a:lumMod val="20000"/>
                <a:lumOff val="80000"/>
              </a:schemeClr>
            </a:solidFill>
          </a:ln>
          <a:scene3d>
            <a:camera prst="orthographicFront"/>
            <a:lightRig rig="threePt" dir="t"/>
          </a:scene3d>
          <a:sp3d>
            <a:bevelT prst="convex"/>
          </a:sp3d>
        </p:spPr>
        <p:txBody>
          <a:bodyPr>
            <a:noAutofit/>
          </a:bodyPr>
          <a:lstStyle/>
          <a:p>
            <a:pPr marL="0" indent="0" algn="ctr">
              <a:buNone/>
            </a:pPr>
            <a:r>
              <a:rPr lang="en-US" altLang="en-US" sz="4400" b="1" dirty="0">
                <a:solidFill>
                  <a:schemeClr val="bg1"/>
                </a:solidFill>
                <a:cs typeface="Arial" panose="020B0604020202020204" pitchFamily="34" charset="0"/>
              </a:rPr>
              <a:t>12% of public school teachers leave within their first 2 years </a:t>
            </a:r>
          </a:p>
          <a:p>
            <a:pPr marL="0" indent="0" algn="ctr">
              <a:buNone/>
            </a:pPr>
            <a:endParaRPr lang="en-US" altLang="en-US" sz="900" b="1" dirty="0">
              <a:solidFill>
                <a:schemeClr val="bg1"/>
              </a:solidFill>
              <a:cs typeface="Arial" panose="020B0604020202020204" pitchFamily="34" charset="0"/>
            </a:endParaRPr>
          </a:p>
          <a:p>
            <a:pPr marL="0" indent="0" algn="ctr">
              <a:buNone/>
            </a:pPr>
            <a:r>
              <a:rPr lang="en-US" altLang="en-US" sz="4400" b="1" dirty="0">
                <a:solidFill>
                  <a:schemeClr val="bg1"/>
                </a:solidFill>
                <a:cs typeface="Arial" panose="020B0604020202020204" pitchFamily="34" charset="0"/>
              </a:rPr>
              <a:t>50% leave within the first 5 years</a:t>
            </a:r>
          </a:p>
        </p:txBody>
      </p:sp>
      <p:graphicFrame>
        <p:nvGraphicFramePr>
          <p:cNvPr id="5" name="Chart 4"/>
          <p:cNvGraphicFramePr/>
          <p:nvPr>
            <p:extLst>
              <p:ext uri="{D42A27DB-BD31-4B8C-83A1-F6EECF244321}">
                <p14:modId xmlns:p14="http://schemas.microsoft.com/office/powerpoint/2010/main" val="3280222130"/>
              </p:ext>
            </p:extLst>
          </p:nvPr>
        </p:nvGraphicFramePr>
        <p:xfrm>
          <a:off x="6147191" y="1078307"/>
          <a:ext cx="5906560" cy="3921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300930836"/>
              </p:ext>
            </p:extLst>
          </p:nvPr>
        </p:nvGraphicFramePr>
        <p:xfrm>
          <a:off x="5469950" y="926518"/>
          <a:ext cx="7261043" cy="407307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108723" y="5597693"/>
            <a:ext cx="4350607" cy="707886"/>
          </a:xfrm>
          <a:prstGeom prst="rect">
            <a:avLst/>
          </a:prstGeom>
          <a:noFill/>
        </p:spPr>
        <p:txBody>
          <a:bodyPr wrap="square">
            <a:spAutoFit/>
          </a:bodyPr>
          <a:lstStyle/>
          <a:p>
            <a:pPr eaLnBrk="1" hangingPunct="1">
              <a:defRPr/>
            </a:pPr>
            <a:r>
              <a:rPr lang="en-US" sz="800" dirty="0">
                <a:ea typeface="ＭＳ Ｐゴシック" panose="020B0600070205080204" pitchFamily="34" charset="-128"/>
                <a:cs typeface="ＭＳ Ｐゴシック" pitchFamily="34" charset="-128"/>
              </a:rPr>
              <a:t>Boyd, Grossman, Ing, Lankford, Loeb, &amp; Wyckoff, 2011; DeAngelis, &amp; Presley, 2011; Feng, 2006; Henke, Zahn, &amp; Carroll, 2001; Ingersoll, 2001; </a:t>
            </a:r>
            <a:r>
              <a:rPr lang="en-US" sz="800" dirty="0" err="1">
                <a:ea typeface="ＭＳ Ｐゴシック" panose="020B0600070205080204" pitchFamily="34" charset="-128"/>
                <a:cs typeface="ＭＳ Ｐゴシック" pitchFamily="34" charset="-128"/>
              </a:rPr>
              <a:t>Ingersol</a:t>
            </a:r>
            <a:r>
              <a:rPr lang="en-US" sz="800" dirty="0">
                <a:ea typeface="ＭＳ Ｐゴシック" panose="020B0600070205080204" pitchFamily="34" charset="-128"/>
                <a:cs typeface="ＭＳ Ｐゴシック" pitchFamily="34" charset="-128"/>
              </a:rPr>
              <a:t>, </a:t>
            </a:r>
            <a:r>
              <a:rPr lang="en-US" sz="800" dirty="0" err="1">
                <a:ea typeface="ＭＳ Ｐゴシック" panose="020B0600070205080204" pitchFamily="34" charset="-128"/>
                <a:cs typeface="ＭＳ Ｐゴシック" pitchFamily="34" charset="-128"/>
              </a:rPr>
              <a:t>Merril</a:t>
            </a:r>
            <a:r>
              <a:rPr lang="en-US" sz="800" dirty="0">
                <a:ea typeface="ＭＳ Ｐゴシック" panose="020B0600070205080204" pitchFamily="34" charset="-128"/>
                <a:cs typeface="ＭＳ Ｐゴシック" pitchFamily="34" charset="-128"/>
              </a:rPr>
              <a:t>, May, 2012; Johnson &amp; </a:t>
            </a:r>
            <a:r>
              <a:rPr lang="en-US" sz="800" dirty="0" err="1">
                <a:ea typeface="ＭＳ Ｐゴシック" panose="020B0600070205080204" pitchFamily="34" charset="-128"/>
                <a:cs typeface="ＭＳ Ｐゴシック" pitchFamily="34" charset="-128"/>
              </a:rPr>
              <a:t>Birkeland</a:t>
            </a:r>
            <a:r>
              <a:rPr lang="en-US" sz="800" dirty="0">
                <a:ea typeface="ＭＳ Ｐゴシック" panose="020B0600070205080204" pitchFamily="34" charset="-128"/>
                <a:cs typeface="ＭＳ Ｐゴシック" pitchFamily="34" charset="-128"/>
              </a:rPr>
              <a:t>, 2003; Ingersoll &amp; Smith, 2003; Kaiser &amp; National Center for Educational Statistics, 2011; </a:t>
            </a:r>
            <a:r>
              <a:rPr lang="en-US" sz="800" dirty="0" err="1">
                <a:ea typeface="ＭＳ Ｐゴシック" panose="020B0600070205080204" pitchFamily="34" charset="-128"/>
                <a:cs typeface="ＭＳ Ｐゴシック" pitchFamily="34" charset="-128"/>
              </a:rPr>
              <a:t>Kukla</a:t>
            </a:r>
            <a:r>
              <a:rPr lang="en-US" sz="800" dirty="0">
                <a:ea typeface="ＭＳ Ｐゴシック" panose="020B0600070205080204" pitchFamily="34" charset="-128"/>
                <a:cs typeface="ＭＳ Ｐゴシック" pitchFamily="34" charset="-128"/>
              </a:rPr>
              <a:t>-Acevedo, 2009; </a:t>
            </a:r>
            <a:r>
              <a:rPr lang="en-US" sz="800" dirty="0" err="1">
                <a:ea typeface="ＭＳ Ｐゴシック" panose="020B0600070205080204" pitchFamily="34" charset="-128"/>
                <a:cs typeface="ＭＳ Ｐゴシック" pitchFamily="34" charset="-128"/>
              </a:rPr>
              <a:t>Luekens</a:t>
            </a:r>
            <a:r>
              <a:rPr lang="en-US" sz="800" dirty="0">
                <a:ea typeface="ＭＳ Ｐゴシック" panose="020B0600070205080204" pitchFamily="34" charset="-128"/>
                <a:cs typeface="ＭＳ Ｐゴシック" pitchFamily="34" charset="-128"/>
              </a:rPr>
              <a:t>, </a:t>
            </a:r>
            <a:r>
              <a:rPr lang="en-US" sz="800" dirty="0" err="1">
                <a:ea typeface="ＭＳ Ｐゴシック" panose="020B0600070205080204" pitchFamily="34" charset="-128"/>
                <a:cs typeface="ＭＳ Ｐゴシック" pitchFamily="34" charset="-128"/>
              </a:rPr>
              <a:t>Lyter</a:t>
            </a:r>
            <a:r>
              <a:rPr lang="en-US" sz="800" dirty="0">
                <a:ea typeface="ＭＳ Ｐゴシック" panose="020B0600070205080204" pitchFamily="34" charset="-128"/>
                <a:cs typeface="ＭＳ Ｐゴシック" pitchFamily="34" charset="-128"/>
              </a:rPr>
              <a:t>, Fox, &amp; </a:t>
            </a:r>
            <a:r>
              <a:rPr lang="en-US" sz="800" dirty="0" err="1">
                <a:ea typeface="ＭＳ Ｐゴシック" panose="020B0600070205080204" pitchFamily="34" charset="-128"/>
                <a:cs typeface="ＭＳ Ｐゴシック" pitchFamily="34" charset="-128"/>
              </a:rPr>
              <a:t>Changler</a:t>
            </a:r>
            <a:r>
              <a:rPr lang="en-US" sz="800" dirty="0">
                <a:ea typeface="ＭＳ Ｐゴシック" panose="020B0600070205080204" pitchFamily="34" charset="-128"/>
                <a:cs typeface="ＭＳ Ｐゴシック" pitchFamily="34" charset="-128"/>
              </a:rPr>
              <a:t>, 2004; Smith &amp; Ingersoll, 2004; Torres, 2012; Zabel &amp; Zabel, 2002)</a:t>
            </a:r>
          </a:p>
        </p:txBody>
      </p:sp>
      <p:pic>
        <p:nvPicPr>
          <p:cNvPr id="10" name="Picture 9" descr="A close up of a sign&#10;&#10;Description automatically generated">
            <a:extLst>
              <a:ext uri="{FF2B5EF4-FFF2-40B4-BE49-F238E27FC236}">
                <a16:creationId xmlns:a16="http://schemas.microsoft.com/office/drawing/2014/main" id="{CC312DA1-0336-44E7-BBD7-BF8B39D25172}"/>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0454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tudent gif">
            <a:extLst>
              <a:ext uri="{FF2B5EF4-FFF2-40B4-BE49-F238E27FC236}">
                <a16:creationId xmlns:a16="http://schemas.microsoft.com/office/drawing/2014/main" id="{39E8BF0B-0405-4D34-ABD3-0B83F2133F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75127" y="-519142"/>
            <a:ext cx="13651106" cy="7492180"/>
          </a:xfrm>
          <a:prstGeom prst="rect">
            <a:avLst/>
          </a:prstGeom>
          <a:noFill/>
          <a:extLst>
            <a:ext uri="{909E8E84-426E-40DD-AFC4-6F175D3DCCD1}">
              <a14:hiddenFill xmlns:a14="http://schemas.microsoft.com/office/drawing/2010/main">
                <a:solidFill>
                  <a:srgbClr val="FFFFFF"/>
                </a:solidFill>
              </a14:hiddenFill>
            </a:ext>
          </a:extLst>
        </p:spPr>
      </p:pic>
      <p:sp>
        <p:nvSpPr>
          <p:cNvPr id="34818" name="Content Placeholder 2"/>
          <p:cNvSpPr>
            <a:spLocks noGrp="1"/>
          </p:cNvSpPr>
          <p:nvPr>
            <p:ph type="subTitle" idx="4294967295"/>
          </p:nvPr>
        </p:nvSpPr>
        <p:spPr>
          <a:xfrm>
            <a:off x="1622322" y="347786"/>
            <a:ext cx="9303282" cy="1600200"/>
          </a:xfrm>
        </p:spPr>
        <p:txBody>
          <a:bodyPr>
            <a:noAutofit/>
          </a:bodyPr>
          <a:lstStyle/>
          <a:p>
            <a:pPr marL="0" indent="0" algn="ctr">
              <a:spcBef>
                <a:spcPts val="0"/>
              </a:spcBef>
              <a:spcAft>
                <a:spcPts val="0"/>
              </a:spcAft>
              <a:buNone/>
              <a:defRPr/>
            </a:pPr>
            <a:r>
              <a:rPr lang="en-US" altLang="en-US" sz="6000" dirty="0">
                <a:solidFill>
                  <a:schemeClr val="bg1"/>
                </a:solidFill>
                <a:cs typeface="Arial" panose="020B0604020202020204" pitchFamily="34" charset="0"/>
              </a:rPr>
              <a:t>Students benefit when teachers implement evidence-based practices.</a:t>
            </a:r>
            <a:endParaRPr lang="en-US" altLang="en-US" sz="6000" baseline="30000" dirty="0">
              <a:solidFill>
                <a:schemeClr val="bg1"/>
              </a:solidFill>
              <a:cs typeface="Arial" panose="020B0604020202020204" pitchFamily="34" charset="0"/>
            </a:endParaRPr>
          </a:p>
          <a:p>
            <a:pPr marL="0" indent="0" algn="ctr">
              <a:spcBef>
                <a:spcPts val="0"/>
              </a:spcBef>
              <a:spcAft>
                <a:spcPts val="0"/>
              </a:spcAft>
              <a:buNone/>
              <a:defRPr/>
            </a:pPr>
            <a:endParaRPr lang="en-US" altLang="en-US" sz="6000" b="1" i="1" dirty="0">
              <a:solidFill>
                <a:srgbClr val="00B050"/>
              </a:solidFill>
              <a:cs typeface="Arial" panose="020B0604020202020204" pitchFamily="34" charset="0"/>
            </a:endParaRPr>
          </a:p>
          <a:p>
            <a:pPr marL="0" indent="0" algn="ctr">
              <a:spcBef>
                <a:spcPts val="0"/>
              </a:spcBef>
              <a:spcAft>
                <a:spcPts val="0"/>
              </a:spcAft>
              <a:buNone/>
              <a:defRPr/>
            </a:pPr>
            <a:r>
              <a:rPr lang="en-US" altLang="en-US" sz="6000" b="1" i="1" dirty="0">
                <a:solidFill>
                  <a:srgbClr val="00B050"/>
                </a:solidFill>
                <a:cs typeface="Arial" panose="020B0604020202020204" pitchFamily="34" charset="0"/>
              </a:rPr>
              <a:t>          Unfortunately</a:t>
            </a:r>
            <a:r>
              <a:rPr lang="en-US" altLang="en-US" sz="6000" b="1" dirty="0">
                <a:solidFill>
                  <a:srgbClr val="00B050"/>
                </a:solidFill>
                <a:cs typeface="Arial" panose="020B0604020202020204" pitchFamily="34" charset="0"/>
              </a:rPr>
              <a:t>, we’re not there yet.</a:t>
            </a:r>
          </a:p>
        </p:txBody>
      </p:sp>
    </p:spTree>
    <p:extLst>
      <p:ext uri="{BB962C8B-B14F-4D97-AF65-F5344CB8AC3E}">
        <p14:creationId xmlns:p14="http://schemas.microsoft.com/office/powerpoint/2010/main" val="5273005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43336F5-308C-4B65-8DBD-09511591686E}"/>
              </a:ext>
            </a:extLst>
          </p:cNvPr>
          <p:cNvPicPr>
            <a:picLocks noGrp="1" noChangeAspect="1"/>
          </p:cNvPicPr>
          <p:nvPr>
            <p:ph type="pic" sz="quarter" idx="10"/>
          </p:nvPr>
        </p:nvPicPr>
        <p:blipFill>
          <a:blip r:embed="rId3"/>
          <a:srcRect l="22194" r="22194"/>
          <a:stretch>
            <a:fillRect/>
          </a:stretch>
        </p:blipFill>
        <p:spPr/>
      </p:pic>
      <p:sp>
        <p:nvSpPr>
          <p:cNvPr id="16" name="Text Box 4">
            <a:extLst>
              <a:ext uri="{FF2B5EF4-FFF2-40B4-BE49-F238E27FC236}">
                <a16:creationId xmlns:a16="http://schemas.microsoft.com/office/drawing/2014/main" id="{7D38ACE7-CDED-4DA2-A259-178C358E5398}"/>
              </a:ext>
            </a:extLst>
          </p:cNvPr>
          <p:cNvSpPr txBox="1"/>
          <p:nvPr/>
        </p:nvSpPr>
        <p:spPr>
          <a:xfrm>
            <a:off x="7783946" y="-48505"/>
            <a:ext cx="7337425" cy="56033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P</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ositive</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C</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lassroom</a:t>
            </a:r>
            <a:r>
              <a:rPr lang="en-US" sz="8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B</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ehavioral</a:t>
            </a:r>
            <a:r>
              <a:rPr lang="en-US" sz="8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S</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upports</a:t>
            </a:r>
            <a:endParaRPr lang="en-US" sz="8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8B188CA-484C-4590-87B1-6E75C30F1B69}"/>
              </a:ext>
            </a:extLst>
          </p:cNvPr>
          <p:cNvSpPr/>
          <p:nvPr/>
        </p:nvSpPr>
        <p:spPr>
          <a:xfrm>
            <a:off x="-182880" y="0"/>
            <a:ext cx="6926583" cy="6894195"/>
          </a:xfrm>
          <a:prstGeom prst="rect">
            <a:avLst/>
          </a:prstGeom>
        </p:spPr>
        <p:txBody>
          <a:bodyPr wrap="square">
            <a:spAutoFit/>
          </a:bodyPr>
          <a:lstStyle/>
          <a:p>
            <a:pPr marL="914400" lvl="1" indent="-457200">
              <a:buClr>
                <a:schemeClr val="accent1"/>
              </a:buClr>
              <a:buBlip>
                <a:blip r:embed="rId4"/>
              </a:buBlip>
            </a:pPr>
            <a:r>
              <a:rPr lang="en-US" altLang="en-US" sz="3400" dirty="0">
                <a:ln w="0"/>
                <a:effectLst>
                  <a:outerShdw blurRad="38100" dist="19050" dir="2700000" algn="tl" rotWithShape="0">
                    <a:schemeClr val="dk1">
                      <a:alpha val="40000"/>
                    </a:schemeClr>
                  </a:outerShdw>
                </a:effectLst>
                <a:cs typeface="Arial" panose="020B0604020202020204" pitchFamily="34" charset="0"/>
              </a:rPr>
              <a:t>implementing within a school-wide multi-tiered behavioral framework directly linking classroom and school-wide expectations and systems; </a:t>
            </a:r>
          </a:p>
          <a:p>
            <a:pPr marL="914400" lvl="1" indent="-457200">
              <a:buClr>
                <a:schemeClr val="accent1"/>
              </a:buClr>
              <a:buBlip>
                <a:blip r:embed="rId4"/>
              </a:buBlip>
            </a:pPr>
            <a:r>
              <a:rPr lang="en-US" altLang="en-US" sz="3400" dirty="0">
                <a:ln w="0"/>
                <a:solidFill>
                  <a:srgbClr val="000000"/>
                </a:solidFill>
                <a:effectLst>
                  <a:outerShdw blurRad="38100" dist="19050" dir="2700000" algn="tl" rotWithShape="0">
                    <a:schemeClr val="dk1">
                      <a:alpha val="40000"/>
                    </a:schemeClr>
                  </a:outerShdw>
                </a:effectLst>
                <a:cs typeface="Arial" panose="020B0604020202020204" pitchFamily="34" charset="0"/>
              </a:rPr>
              <a:t>merging PCBS strategies with effective instructional design, curriculum, and delivery; </a:t>
            </a:r>
          </a:p>
          <a:p>
            <a:pPr marL="914400" lvl="1" indent="-457200">
              <a:buClr>
                <a:schemeClr val="accent1"/>
              </a:buClr>
              <a:buBlip>
                <a:blip r:embed="rId4"/>
              </a:buBlip>
            </a:pPr>
            <a:r>
              <a:rPr lang="en-US" altLang="en-US" sz="3400" dirty="0">
                <a:ln w="0"/>
                <a:effectLst>
                  <a:outerShdw blurRad="38100" dist="19050" dir="2700000" algn="tl" rotWithShape="0">
                    <a:schemeClr val="dk1">
                      <a:alpha val="40000"/>
                    </a:schemeClr>
                  </a:outerShdw>
                </a:effectLst>
                <a:cs typeface="Arial" panose="020B0604020202020204" pitchFamily="34" charset="0"/>
              </a:rPr>
              <a:t>using classroom-based data to guide decision making</a:t>
            </a:r>
          </a:p>
        </p:txBody>
      </p:sp>
    </p:spTree>
    <p:extLst>
      <p:ext uri="{BB962C8B-B14F-4D97-AF65-F5344CB8AC3E}">
        <p14:creationId xmlns:p14="http://schemas.microsoft.com/office/powerpoint/2010/main" val="212113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268B05-6762-40ED-A258-44BE705CFAAD}"/>
              </a:ext>
            </a:extLst>
          </p:cNvPr>
          <p:cNvSpPr/>
          <p:nvPr/>
        </p:nvSpPr>
        <p:spPr>
          <a:xfrm>
            <a:off x="444867" y="192056"/>
            <a:ext cx="11863943" cy="1107996"/>
          </a:xfrm>
          <a:prstGeom prst="rect">
            <a:avLst/>
          </a:prstGeom>
          <a:noFill/>
        </p:spPr>
        <p:txBody>
          <a:bodyPr wrap="square" lIns="91440" tIns="45720" rIns="91440" bIns="45720">
            <a:spAutoFit/>
          </a:bodyPr>
          <a:lstStyle/>
          <a:p>
            <a:pPr algn="ctr"/>
            <a:r>
              <a:rPr lang="en-US" sz="6600" b="1" spc="50" dirty="0">
                <a:ln w="0"/>
                <a:solidFill>
                  <a:schemeClr val="bg2"/>
                </a:solidFill>
                <a:effectLst>
                  <a:innerShdw blurRad="63500" dist="50800" dir="13500000">
                    <a:srgbClr val="000000">
                      <a:alpha val="50000"/>
                    </a:srgbClr>
                  </a:innerShdw>
                </a:effectLst>
                <a:latin typeface="Poor Richard" panose="02080502050505020702" pitchFamily="18" charset="0"/>
              </a:rPr>
              <a:t>PCBS FEATURES</a:t>
            </a:r>
          </a:p>
        </p:txBody>
      </p:sp>
      <p:pic>
        <p:nvPicPr>
          <p:cNvPr id="2" name="Picture 1">
            <a:extLst>
              <a:ext uri="{FF2B5EF4-FFF2-40B4-BE49-F238E27FC236}">
                <a16:creationId xmlns:a16="http://schemas.microsoft.com/office/drawing/2014/main" id="{5FD9C6D6-8F2A-4010-9449-3A66E8DE55CB}"/>
              </a:ext>
            </a:extLst>
          </p:cNvPr>
          <p:cNvPicPr>
            <a:picLocks noChangeAspect="1"/>
          </p:cNvPicPr>
          <p:nvPr/>
        </p:nvPicPr>
        <p:blipFill>
          <a:blip r:embed="rId3"/>
          <a:stretch>
            <a:fillRect/>
          </a:stretch>
        </p:blipFill>
        <p:spPr>
          <a:xfrm>
            <a:off x="133343" y="2202919"/>
            <a:ext cx="11668125" cy="4552950"/>
          </a:xfrm>
          <a:prstGeom prst="rect">
            <a:avLst/>
          </a:prstGeom>
        </p:spPr>
      </p:pic>
      <p:pic>
        <p:nvPicPr>
          <p:cNvPr id="4" name="Picture 3">
            <a:extLst>
              <a:ext uri="{FF2B5EF4-FFF2-40B4-BE49-F238E27FC236}">
                <a16:creationId xmlns:a16="http://schemas.microsoft.com/office/drawing/2014/main" id="{D9A9B99E-730F-4AF3-953B-03F937E19E1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1"/>
            <a:ext cx="2893325" cy="1897038"/>
          </a:xfrm>
          <a:prstGeom prst="rect">
            <a:avLst/>
          </a:prstGeom>
        </p:spPr>
      </p:pic>
    </p:spTree>
    <p:extLst>
      <p:ext uri="{BB962C8B-B14F-4D97-AF65-F5344CB8AC3E}">
        <p14:creationId xmlns:p14="http://schemas.microsoft.com/office/powerpoint/2010/main" val="30663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blue dice transparent">
            <a:extLst>
              <a:ext uri="{FF2B5EF4-FFF2-40B4-BE49-F238E27FC236}">
                <a16:creationId xmlns:a16="http://schemas.microsoft.com/office/drawing/2014/main" id="{CED3A56C-EE31-4395-A323-F7A3D7F09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73864">
            <a:off x="6485963" y="1555761"/>
            <a:ext cx="6609072" cy="4157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79AB903-4251-4637-9458-11543BDE384C}"/>
              </a:ext>
            </a:extLst>
          </p:cNvPr>
          <p:cNvPicPr>
            <a:picLocks noChangeAspect="1"/>
          </p:cNvPicPr>
          <p:nvPr/>
        </p:nvPicPr>
        <p:blipFill>
          <a:blip r:embed="rId4"/>
          <a:stretch>
            <a:fillRect/>
          </a:stretch>
        </p:blipFill>
        <p:spPr>
          <a:xfrm>
            <a:off x="200579" y="374607"/>
            <a:ext cx="3591395" cy="1106131"/>
          </a:xfrm>
          <a:prstGeom prst="rect">
            <a:avLst/>
          </a:prstGeom>
          <a:ln w="76200">
            <a:solidFill>
              <a:schemeClr val="tx1"/>
            </a:solidFill>
          </a:ln>
        </p:spPr>
      </p:pic>
      <p:sp>
        <p:nvSpPr>
          <p:cNvPr id="9" name="TextBox 8">
            <a:extLst>
              <a:ext uri="{FF2B5EF4-FFF2-40B4-BE49-F238E27FC236}">
                <a16:creationId xmlns:a16="http://schemas.microsoft.com/office/drawing/2014/main" id="{214CF274-BD05-48A2-B8ED-64BB4A175878}"/>
              </a:ext>
            </a:extLst>
          </p:cNvPr>
          <p:cNvSpPr txBox="1"/>
          <p:nvPr/>
        </p:nvSpPr>
        <p:spPr>
          <a:xfrm>
            <a:off x="47195" y="1411213"/>
            <a:ext cx="6866849" cy="5324535"/>
          </a:xfrm>
          <a:prstGeom prst="rect">
            <a:avLst/>
          </a:prstGeom>
          <a:noFill/>
          <a:ln>
            <a:noFill/>
          </a:ln>
        </p:spPr>
        <p:txBody>
          <a:bodyPr wrap="square" rtlCol="0">
            <a:spAutoFit/>
          </a:bodyPr>
          <a:lstStyle/>
          <a:p>
            <a:r>
              <a:rPr lang="en-US" altLang="en-US" sz="4400" b="1" i="1" dirty="0">
                <a:effectLst>
                  <a:outerShdw blurRad="38100" dist="38100" dir="2700000" algn="tl">
                    <a:srgbClr val="000000">
                      <a:alpha val="43137"/>
                    </a:srgbClr>
                  </a:outerShdw>
                </a:effectLst>
              </a:rPr>
              <a:t>Given what we will cover in the next 3 days:  </a:t>
            </a:r>
          </a:p>
          <a:p>
            <a:r>
              <a:rPr lang="en-US" altLang="en-US" sz="3600" b="1" dirty="0"/>
              <a:t>1 </a:t>
            </a:r>
            <a:r>
              <a:rPr lang="en-US" altLang="en-US" sz="2800" b="1" dirty="0"/>
              <a:t>I am excited to share…</a:t>
            </a:r>
            <a:br>
              <a:rPr lang="en-US" altLang="en-US" sz="2800" b="1" dirty="0"/>
            </a:br>
            <a:r>
              <a:rPr lang="en-US" altLang="en-US" sz="3200" b="1" dirty="0"/>
              <a:t>2</a:t>
            </a:r>
            <a:r>
              <a:rPr lang="en-US" altLang="en-US" sz="2800" b="1" dirty="0"/>
              <a:t>  Something new I hope to learn…</a:t>
            </a:r>
            <a:br>
              <a:rPr lang="en-US" altLang="en-US" sz="2800" b="1" dirty="0"/>
            </a:br>
            <a:r>
              <a:rPr lang="en-US" altLang="en-US" sz="3200" b="1" dirty="0"/>
              <a:t>3 </a:t>
            </a:r>
            <a:r>
              <a:rPr lang="en-US" altLang="en-US" sz="2800" b="1" dirty="0"/>
              <a:t> I would like to have a deeper understanding of …</a:t>
            </a:r>
            <a:br>
              <a:rPr lang="en-US" altLang="en-US" sz="2800" b="1" dirty="0"/>
            </a:br>
            <a:r>
              <a:rPr lang="en-US" altLang="en-US" sz="3200" b="1" dirty="0"/>
              <a:t>4</a:t>
            </a:r>
            <a:r>
              <a:rPr lang="en-US" altLang="en-US" sz="2800" b="1" dirty="0"/>
              <a:t>  I would like to feel …</a:t>
            </a:r>
            <a:br>
              <a:rPr lang="en-US" altLang="en-US" sz="2800" b="1" dirty="0"/>
            </a:br>
            <a:r>
              <a:rPr lang="en-US" altLang="en-US" sz="3200" b="1" dirty="0"/>
              <a:t>5</a:t>
            </a:r>
            <a:r>
              <a:rPr lang="en-US" altLang="en-US" sz="2800" b="1" dirty="0"/>
              <a:t>  I want to experience…</a:t>
            </a:r>
            <a:br>
              <a:rPr lang="en-US" altLang="en-US" sz="2800" b="1" dirty="0"/>
            </a:br>
            <a:r>
              <a:rPr lang="en-US" altLang="en-US" sz="3200" b="1" dirty="0"/>
              <a:t>6 </a:t>
            </a:r>
            <a:r>
              <a:rPr lang="en-US" altLang="en-US" sz="2800" b="1" dirty="0"/>
              <a:t> I am hoping to leave the PCBS academy with…</a:t>
            </a:r>
            <a:endParaRPr lang="en-US" sz="2800" b="1" dirty="0">
              <a:solidFill>
                <a:srgbClr val="0000CC"/>
              </a:solidFill>
            </a:endParaRPr>
          </a:p>
        </p:txBody>
      </p:sp>
    </p:spTree>
    <p:extLst>
      <p:ext uri="{BB962C8B-B14F-4D97-AF65-F5344CB8AC3E}">
        <p14:creationId xmlns:p14="http://schemas.microsoft.com/office/powerpoint/2010/main" val="12815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80">
                                          <p:stCondLst>
                                            <p:cond delay="0"/>
                                          </p:stCondLst>
                                        </p:cTn>
                                        <p:tgtEl>
                                          <p:spTgt spid="1030"/>
                                        </p:tgtEl>
                                      </p:cBhvr>
                                    </p:animEffect>
                                    <p:anim calcmode="lin" valueType="num">
                                      <p:cBhvr>
                                        <p:cTn id="8"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0"/>
                                        </p:tgtEl>
                                      </p:cBhvr>
                                      <p:to x="100000" y="60000"/>
                                    </p:animScale>
                                    <p:animScale>
                                      <p:cBhvr>
                                        <p:cTn id="14" dur="166" decel="50000">
                                          <p:stCondLst>
                                            <p:cond delay="676"/>
                                          </p:stCondLst>
                                        </p:cTn>
                                        <p:tgtEl>
                                          <p:spTgt spid="1030"/>
                                        </p:tgtEl>
                                      </p:cBhvr>
                                      <p:to x="100000" y="100000"/>
                                    </p:animScale>
                                    <p:animScale>
                                      <p:cBhvr>
                                        <p:cTn id="15" dur="26">
                                          <p:stCondLst>
                                            <p:cond delay="1312"/>
                                          </p:stCondLst>
                                        </p:cTn>
                                        <p:tgtEl>
                                          <p:spTgt spid="1030"/>
                                        </p:tgtEl>
                                      </p:cBhvr>
                                      <p:to x="100000" y="80000"/>
                                    </p:animScale>
                                    <p:animScale>
                                      <p:cBhvr>
                                        <p:cTn id="16" dur="166" decel="50000">
                                          <p:stCondLst>
                                            <p:cond delay="1338"/>
                                          </p:stCondLst>
                                        </p:cTn>
                                        <p:tgtEl>
                                          <p:spTgt spid="1030"/>
                                        </p:tgtEl>
                                      </p:cBhvr>
                                      <p:to x="100000" y="100000"/>
                                    </p:animScale>
                                    <p:animScale>
                                      <p:cBhvr>
                                        <p:cTn id="17" dur="26">
                                          <p:stCondLst>
                                            <p:cond delay="1642"/>
                                          </p:stCondLst>
                                        </p:cTn>
                                        <p:tgtEl>
                                          <p:spTgt spid="1030"/>
                                        </p:tgtEl>
                                      </p:cBhvr>
                                      <p:to x="100000" y="90000"/>
                                    </p:animScale>
                                    <p:animScale>
                                      <p:cBhvr>
                                        <p:cTn id="18" dur="166" decel="50000">
                                          <p:stCondLst>
                                            <p:cond delay="1668"/>
                                          </p:stCondLst>
                                        </p:cTn>
                                        <p:tgtEl>
                                          <p:spTgt spid="1030"/>
                                        </p:tgtEl>
                                      </p:cBhvr>
                                      <p:to x="100000" y="100000"/>
                                    </p:animScale>
                                    <p:animScale>
                                      <p:cBhvr>
                                        <p:cTn id="19" dur="26">
                                          <p:stCondLst>
                                            <p:cond delay="1808"/>
                                          </p:stCondLst>
                                        </p:cTn>
                                        <p:tgtEl>
                                          <p:spTgt spid="1030"/>
                                        </p:tgtEl>
                                      </p:cBhvr>
                                      <p:to x="100000" y="95000"/>
                                    </p:animScale>
                                    <p:animScale>
                                      <p:cBhvr>
                                        <p:cTn id="20" dur="166" decel="50000">
                                          <p:stCondLst>
                                            <p:cond delay="1834"/>
                                          </p:stCondLst>
                                        </p:cTn>
                                        <p:tgtEl>
                                          <p:spTgt spid="10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blue pyramid art">
            <a:extLst>
              <a:ext uri="{FF2B5EF4-FFF2-40B4-BE49-F238E27FC236}">
                <a16:creationId xmlns:a16="http://schemas.microsoft.com/office/drawing/2014/main" id="{0BDC735F-B16E-4D5B-AFF4-D8C9FF13B0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345" y="28357"/>
            <a:ext cx="12032673" cy="67540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96FD675B-5C17-4A53-B824-BE1A045444FD}"/>
              </a:ext>
            </a:extLst>
          </p:cNvPr>
          <p:cNvPicPr>
            <a:picLocks noChangeAspect="1"/>
          </p:cNvPicPr>
          <p:nvPr/>
        </p:nvPicPr>
        <p:blipFill>
          <a:blip r:embed="rId4"/>
          <a:stretch>
            <a:fillRect/>
          </a:stretch>
        </p:blipFill>
        <p:spPr>
          <a:xfrm>
            <a:off x="1073683" y="292661"/>
            <a:ext cx="10287552" cy="6225482"/>
          </a:xfrm>
          <a:prstGeom prst="rect">
            <a:avLst/>
          </a:prstGeom>
        </p:spPr>
      </p:pic>
    </p:spTree>
    <p:extLst>
      <p:ext uri="{BB962C8B-B14F-4D97-AF65-F5344CB8AC3E}">
        <p14:creationId xmlns:p14="http://schemas.microsoft.com/office/powerpoint/2010/main" val="39184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12573000" cy="7239000"/>
          </a:xfrm>
          <a:prstGeom prst="rect">
            <a:avLst/>
          </a:prstGeom>
          <a:ln>
            <a:noFill/>
          </a:ln>
          <a:effectLst>
            <a:softEdge rad="112500"/>
          </a:effectLst>
        </p:spPr>
      </p:pic>
      <p:sp>
        <p:nvSpPr>
          <p:cNvPr id="6" name="Rectangle 5"/>
          <p:cNvSpPr/>
          <p:nvPr/>
        </p:nvSpPr>
        <p:spPr>
          <a:xfrm>
            <a:off x="1926108" y="-107030"/>
            <a:ext cx="7791932" cy="2585323"/>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rPr>
              <a:t>Fueling Up</a:t>
            </a:r>
          </a:p>
          <a:p>
            <a:pPr algn="ctr"/>
            <a:r>
              <a:rPr lang="en-US" sz="5400" b="1" dirty="0">
                <a:ln w="6600">
                  <a:solidFill>
                    <a:schemeClr val="accent2"/>
                  </a:solidFill>
                  <a:prstDash val="solid"/>
                </a:ln>
                <a:solidFill>
                  <a:srgbClr val="FFFFFF"/>
                </a:solidFill>
              </a:rPr>
              <a:t>Please be back</a:t>
            </a:r>
          </a:p>
          <a:p>
            <a:pPr algn="ctr"/>
            <a:r>
              <a:rPr lang="en-US" sz="5400" b="1" dirty="0">
                <a:ln w="6600">
                  <a:solidFill>
                    <a:schemeClr val="accent2"/>
                  </a:solidFill>
                  <a:prstDash val="solid"/>
                </a:ln>
                <a:solidFill>
                  <a:srgbClr val="FFFFFF"/>
                </a:solidFill>
              </a:rPr>
              <a:t> at 10:00</a:t>
            </a:r>
          </a:p>
        </p:txBody>
      </p:sp>
    </p:spTree>
    <p:extLst>
      <p:ext uri="{BB962C8B-B14F-4D97-AF65-F5344CB8AC3E}">
        <p14:creationId xmlns:p14="http://schemas.microsoft.com/office/powerpoint/2010/main" val="284203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8B88-482B-421B-AD9D-154E617205D0}"/>
              </a:ext>
            </a:extLst>
          </p:cNvPr>
          <p:cNvSpPr>
            <a:spLocks noGrp="1"/>
          </p:cNvSpPr>
          <p:nvPr>
            <p:ph type="ctrTitle"/>
          </p:nvPr>
        </p:nvSpPr>
        <p:spPr>
          <a:xfrm>
            <a:off x="-41296" y="4348098"/>
            <a:ext cx="7663262" cy="2560320"/>
          </a:xfrm>
        </p:spPr>
        <p:txBody>
          <a:bodyPr>
            <a:noAutofit/>
          </a:bodyPr>
          <a:lstStyle/>
          <a:p>
            <a:r>
              <a:rPr lang="en-US" sz="8800" dirty="0"/>
              <a:t>FUNCTION-BASED</a:t>
            </a:r>
            <a:br>
              <a:rPr lang="en-US" sz="8800" dirty="0"/>
            </a:br>
            <a:r>
              <a:rPr lang="en-US" sz="8800" dirty="0"/>
              <a:t>THINKING</a:t>
            </a:r>
            <a:br>
              <a:rPr lang="en-US" sz="8800" dirty="0"/>
            </a:br>
            <a:r>
              <a:rPr lang="en-US" sz="8800" b="1" dirty="0"/>
              <a:t>FRAMEWORK</a:t>
            </a:r>
            <a:br>
              <a:rPr lang="en-US" sz="8800" dirty="0"/>
            </a:br>
            <a:endParaRPr lang="en-US" sz="8800" dirty="0"/>
          </a:p>
        </p:txBody>
      </p:sp>
      <p:pic>
        <p:nvPicPr>
          <p:cNvPr id="6" name="Picture Placeholder 5">
            <a:extLst>
              <a:ext uri="{FF2B5EF4-FFF2-40B4-BE49-F238E27FC236}">
                <a16:creationId xmlns:a16="http://schemas.microsoft.com/office/drawing/2014/main" id="{C5347319-36EB-4478-A62D-FFB57F59CA86}"/>
              </a:ext>
            </a:extLst>
          </p:cNvPr>
          <p:cNvPicPr>
            <a:picLocks noGrp="1" noChangeAspect="1"/>
          </p:cNvPicPr>
          <p:nvPr>
            <p:ph type="pic" sz="quarter" idx="10"/>
          </p:nvPr>
        </p:nvPicPr>
        <p:blipFill>
          <a:blip r:embed="rId3"/>
          <a:srcRect l="10278" r="10278"/>
          <a:stretch>
            <a:fillRect/>
          </a:stretch>
        </p:blipFill>
        <p:spPr>
          <a:xfrm>
            <a:off x="6335907" y="0"/>
            <a:ext cx="5856093" cy="6858000"/>
          </a:xfrm>
        </p:spPr>
      </p:pic>
      <p:sp>
        <p:nvSpPr>
          <p:cNvPr id="7" name="Rectangle 6">
            <a:extLst>
              <a:ext uri="{FF2B5EF4-FFF2-40B4-BE49-F238E27FC236}">
                <a16:creationId xmlns:a16="http://schemas.microsoft.com/office/drawing/2014/main" id="{3728238F-EFD1-44B0-9A31-0DB42589C8DA}"/>
              </a:ext>
            </a:extLst>
          </p:cNvPr>
          <p:cNvSpPr/>
          <p:nvPr/>
        </p:nvSpPr>
        <p:spPr>
          <a:xfrm>
            <a:off x="7470259" y="2212236"/>
            <a:ext cx="3820277" cy="317009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A</a:t>
            </a:r>
            <a:r>
              <a:rPr lang="en-US" sz="2000" b="1" cap="none" spc="0" dirty="0">
                <a:ln/>
                <a:solidFill>
                  <a:schemeClr val="bg1"/>
                </a:solidFill>
                <a:effectLst/>
              </a:rPr>
              <a:t>ntecedent/</a:t>
            </a: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P</a:t>
            </a:r>
            <a:r>
              <a:rPr lang="en-US" sz="2000" b="1" cap="none" spc="0" dirty="0">
                <a:ln/>
                <a:solidFill>
                  <a:schemeClr val="bg1"/>
                </a:solidFill>
                <a:effectLst/>
              </a:rPr>
              <a:t>REVENT</a:t>
            </a:r>
          </a:p>
          <a:p>
            <a:pPr algn="ct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B</a:t>
            </a:r>
            <a:r>
              <a:rPr lang="en-US" sz="2000" b="1" cap="none" spc="0" dirty="0">
                <a:ln/>
                <a:solidFill>
                  <a:schemeClr val="bg1"/>
                </a:solidFill>
                <a:effectLst/>
              </a:rPr>
              <a:t>ehavior/</a:t>
            </a: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T</a:t>
            </a:r>
            <a:r>
              <a:rPr lang="en-US" sz="2000" b="1" cap="none" spc="0" dirty="0">
                <a:ln/>
                <a:solidFill>
                  <a:schemeClr val="bg1"/>
                </a:solidFill>
                <a:effectLst/>
              </a:rPr>
              <a:t>EACH</a:t>
            </a:r>
          </a:p>
          <a:p>
            <a:pPr algn="ct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C</a:t>
            </a:r>
            <a:r>
              <a:rPr lang="en-US" sz="2000" b="1" cap="none" spc="0" dirty="0">
                <a:ln/>
                <a:solidFill>
                  <a:schemeClr val="bg1"/>
                </a:solidFill>
                <a:effectLst/>
              </a:rPr>
              <a:t>onsequences/</a:t>
            </a: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R</a:t>
            </a:r>
            <a:r>
              <a:rPr lang="en-US" sz="2000" b="1" cap="none" spc="0" dirty="0">
                <a:ln/>
                <a:solidFill>
                  <a:schemeClr val="bg1"/>
                </a:solidFill>
                <a:effectLst/>
              </a:rPr>
              <a:t>EINFORCE</a:t>
            </a:r>
          </a:p>
          <a:p>
            <a:pPr algn="ctr"/>
            <a:r>
              <a:rPr lang="en-US" sz="20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a:t>
            </a:r>
          </a:p>
          <a:p>
            <a:pPr algn="ct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MOTIVATION/</a:t>
            </a:r>
          </a:p>
          <a:p>
            <a:pPr algn="ctr"/>
            <a:r>
              <a:rPr lang="en-US" sz="36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FUNCTION</a:t>
            </a:r>
            <a:endParaRPr lang="en-US" sz="3600" b="1" cap="none" spc="0" dirty="0">
              <a:ln/>
              <a:solidFill>
                <a:schemeClr val="bg1"/>
              </a:solidFill>
              <a:effectLst/>
            </a:endParaRPr>
          </a:p>
        </p:txBody>
      </p:sp>
    </p:spTree>
    <p:extLst>
      <p:ext uri="{BB962C8B-B14F-4D97-AF65-F5344CB8AC3E}">
        <p14:creationId xmlns:p14="http://schemas.microsoft.com/office/powerpoint/2010/main" val="35209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1"/>
            <a:ext cx="12580250" cy="6901574"/>
          </a:xfrm>
          <a:prstGeom prst="rect">
            <a:avLst/>
          </a:prstGeom>
        </p:spPr>
      </p:pic>
      <p:sp>
        <p:nvSpPr>
          <p:cNvPr id="7" name="Rectangle 6"/>
          <p:cNvSpPr/>
          <p:nvPr/>
        </p:nvSpPr>
        <p:spPr>
          <a:xfrm>
            <a:off x="1808972" y="4899603"/>
            <a:ext cx="11281395" cy="1200329"/>
          </a:xfrm>
          <a:prstGeom prst="rect">
            <a:avLst/>
          </a:prstGeom>
        </p:spPr>
        <p:txBody>
          <a:bodyPr wrap="square">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ea typeface="Trebuchet MS" panose="020B0603020202020204" pitchFamily="34" charset="0"/>
                <a:cs typeface="Trebuchet MS" panose="020B0603020202020204" pitchFamily="34" charset="0"/>
              </a:rPr>
              <a:t>PACK YOUR BAGS</a:t>
            </a:r>
            <a:endParaRPr lang="en-US" sz="7200" b="1" dirty="0">
              <a:ln w="6600">
                <a:solidFill>
                  <a:schemeClr val="accent2"/>
                </a:solidFill>
                <a:prstDash val="solid"/>
              </a:ln>
              <a:solidFill>
                <a:srgbClr val="FFFFFF"/>
              </a:solidFill>
              <a:effectLst>
                <a:outerShdw dist="38100" dir="2700000" algn="tl" rotWithShape="0">
                  <a:schemeClr val="accent2"/>
                </a:outerShdw>
              </a:effectLst>
              <a:ea typeface="Berlin Sans FB" panose="020E0602020502020306" pitchFamily="34" charset="0"/>
              <a:cs typeface="Times New Roman" panose="02020603050405020304" pitchFamily="18" charset="0"/>
            </a:endParaRPr>
          </a:p>
        </p:txBody>
      </p:sp>
      <p:pic>
        <p:nvPicPr>
          <p:cNvPr id="8" name="Picture 8" descr="C:\Users\cclouse\AppData\Local\Microsoft\Windows\Temporary Internet Files\Content.IE5\Q1326AUT\MC900441704[1].png">
            <a:extLst>
              <a:ext uri="{FF2B5EF4-FFF2-40B4-BE49-F238E27FC236}">
                <a16:creationId xmlns:a16="http://schemas.microsoft.com/office/drawing/2014/main" id="{7AC3A7DE-34C8-4561-85AD-C088B78D2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7052" y="3792466"/>
            <a:ext cx="3200400" cy="27954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88879D4-949E-48C3-A2B5-3290FA934687}"/>
              </a:ext>
            </a:extLst>
          </p:cNvPr>
          <p:cNvSpPr/>
          <p:nvPr/>
        </p:nvSpPr>
        <p:spPr>
          <a:xfrm>
            <a:off x="148826" y="-57885"/>
            <a:ext cx="12381404" cy="3539430"/>
          </a:xfrm>
          <a:prstGeom prst="rect">
            <a:avLst/>
          </a:prstGeom>
        </p:spPr>
        <p:txBody>
          <a:bodyPr wrap="square">
            <a:spAutoFit/>
          </a:bodyPr>
          <a:lstStyle/>
          <a:p>
            <a:r>
              <a:rPr lang="en-US" sz="2800" b="1" dirty="0">
                <a:ln w="6600">
                  <a:solidFill>
                    <a:schemeClr val="accent2"/>
                  </a:solidFill>
                  <a:prstDash val="solid"/>
                </a:ln>
                <a:solidFill>
                  <a:srgbClr val="FFFFFF"/>
                </a:solidFill>
                <a:effectLst>
                  <a:outerShdw dist="38100" dir="2700000" algn="tl" rotWithShape="0">
                    <a:schemeClr val="accent2"/>
                  </a:outerShdw>
                </a:effectLst>
              </a:rPr>
              <a:t>My  traveling strengths are…</a:t>
            </a:r>
          </a:p>
          <a:p>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a:p>
            <a:r>
              <a:rPr lang="en-US" sz="2800" b="1" dirty="0">
                <a:ln w="6600">
                  <a:solidFill>
                    <a:schemeClr val="accent2"/>
                  </a:solidFill>
                  <a:prstDash val="solid"/>
                </a:ln>
                <a:solidFill>
                  <a:srgbClr val="FFFFFF"/>
                </a:solidFill>
                <a:effectLst>
                  <a:outerShdw dist="38100" dir="2700000" algn="tl" rotWithShape="0">
                    <a:schemeClr val="accent2"/>
                  </a:outerShdw>
                </a:effectLst>
              </a:rPr>
              <a:t>What motivates me to do something that I like is…</a:t>
            </a:r>
          </a:p>
          <a:p>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a:p>
            <a:r>
              <a:rPr lang="en-US" sz="2800" b="1" dirty="0">
                <a:ln w="6600">
                  <a:solidFill>
                    <a:schemeClr val="accent2"/>
                  </a:solidFill>
                  <a:prstDash val="solid"/>
                </a:ln>
                <a:solidFill>
                  <a:srgbClr val="FFFFFF"/>
                </a:solidFill>
                <a:effectLst>
                  <a:outerShdw dist="38100" dir="2700000" algn="tl" rotWithShape="0">
                    <a:schemeClr val="accent2"/>
                  </a:outerShdw>
                </a:effectLst>
              </a:rPr>
              <a:t>What motivates me to do something that I don’t like is…</a:t>
            </a:r>
          </a:p>
          <a:p>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a:p>
            <a:r>
              <a:rPr lang="en-US" sz="2800" b="1" dirty="0">
                <a:ln w="6600">
                  <a:solidFill>
                    <a:schemeClr val="accent2"/>
                  </a:solidFill>
                  <a:prstDash val="solid"/>
                </a:ln>
                <a:solidFill>
                  <a:srgbClr val="FFFFFF"/>
                </a:solidFill>
                <a:effectLst>
                  <a:outerShdw dist="38100" dir="2700000" algn="tl" rotWithShape="0">
                    <a:schemeClr val="accent2"/>
                  </a:outerShdw>
                </a:effectLst>
              </a:rPr>
              <a:t>What motivates me to do something new that I have never done before is.. </a:t>
            </a:r>
          </a:p>
        </p:txBody>
      </p:sp>
      <p:sp>
        <p:nvSpPr>
          <p:cNvPr id="11" name="Rectangle 10">
            <a:extLst>
              <a:ext uri="{FF2B5EF4-FFF2-40B4-BE49-F238E27FC236}">
                <a16:creationId xmlns:a16="http://schemas.microsoft.com/office/drawing/2014/main" id="{95B290A3-D7F3-4BB8-A636-809937DC363B}"/>
              </a:ext>
            </a:extLst>
          </p:cNvPr>
          <p:cNvSpPr/>
          <p:nvPr/>
        </p:nvSpPr>
        <p:spPr>
          <a:xfrm>
            <a:off x="10058346" y="5961919"/>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3 </a:t>
            </a:r>
          </a:p>
        </p:txBody>
      </p:sp>
      <p:pic>
        <p:nvPicPr>
          <p:cNvPr id="14" name="Picture 13" descr="Image result for blue flag">
            <a:extLst>
              <a:ext uri="{FF2B5EF4-FFF2-40B4-BE49-F238E27FC236}">
                <a16:creationId xmlns:a16="http://schemas.microsoft.com/office/drawing/2014/main" id="{8F5C3057-9DE1-48C2-B5CE-8290659E685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281713" y="3675299"/>
            <a:ext cx="1823761" cy="1622322"/>
          </a:xfrm>
          <a:prstGeom prst="rect">
            <a:avLst/>
          </a:prstGeom>
          <a:noFill/>
          <a:ln>
            <a:noFill/>
          </a:ln>
        </p:spPr>
      </p:pic>
      <p:sp>
        <p:nvSpPr>
          <p:cNvPr id="13" name="Text Box 4">
            <a:extLst>
              <a:ext uri="{FF2B5EF4-FFF2-40B4-BE49-F238E27FC236}">
                <a16:creationId xmlns:a16="http://schemas.microsoft.com/office/drawing/2014/main" id="{CE94EB36-8DCD-4E9D-A8BD-3AB6968B7C5E}"/>
              </a:ext>
            </a:extLst>
          </p:cNvPr>
          <p:cNvSpPr txBox="1"/>
          <p:nvPr/>
        </p:nvSpPr>
        <p:spPr>
          <a:xfrm>
            <a:off x="11170819" y="3821764"/>
            <a:ext cx="872355" cy="826893"/>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4800" dirty="0">
                <a:ln>
                  <a:noFill/>
                </a:ln>
                <a:solidFill>
                  <a:schemeClr val="bg1"/>
                </a:solidFill>
                <a:effectLst>
                  <a:outerShdw blurRad="38100" dist="19050" dir="2700000" algn="tl">
                    <a:schemeClr val="dk1">
                      <a:alpha val="40000"/>
                    </a:schemeClr>
                  </a:outerShdw>
                </a:effectLst>
                <a:latin typeface="Poor Richard" panose="02080502050505020702" pitchFamily="18" charset="0"/>
                <a:ea typeface="Poor Richard" panose="02080502050505020702" pitchFamily="18" charset="0"/>
                <a:cs typeface="Times New Roman" panose="02020603050405020304" pitchFamily="18" charset="0"/>
              </a:rPr>
              <a:t>#1</a:t>
            </a:r>
            <a:endParaRPr lang="en-US" sz="4800" dirty="0">
              <a:solidFill>
                <a:schemeClr val="bg1"/>
              </a:solidFill>
              <a:effectLst/>
              <a:latin typeface="Poor Richard" panose="02080502050505020702" pitchFamily="18" charset="0"/>
              <a:ea typeface="Poor Richard" panose="02080502050505020702" pitchFamily="18" charset="0"/>
              <a:cs typeface="Times New Roman" panose="02020603050405020304" pitchFamily="18" charset="0"/>
            </a:endParaRPr>
          </a:p>
        </p:txBody>
      </p:sp>
    </p:spTree>
    <p:extLst>
      <p:ext uri="{BB962C8B-B14F-4D97-AF65-F5344CB8AC3E}">
        <p14:creationId xmlns:p14="http://schemas.microsoft.com/office/powerpoint/2010/main" val="264685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42203"/>
            <a:ext cx="12237720" cy="6957529"/>
          </a:xfrm>
          <a:prstGeom prst="rect">
            <a:avLst/>
          </a:prstGeom>
        </p:spPr>
      </p:pic>
      <p:pic>
        <p:nvPicPr>
          <p:cNvPr id="3080" name="Picture 8" descr="C:\Users\cclouse\AppData\Local\Microsoft\Windows\Temporary Internet Files\Content.IE5\Q1326AUT\MC90044170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978" y="4192255"/>
            <a:ext cx="2723071" cy="27230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cclouse\AppData\Local\Microsoft\Windows\Temporary Internet Files\Content.IE5\Q1326AUT\MC90044170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85762" y="4347768"/>
            <a:ext cx="2747681" cy="27476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596087"/>
            <a:ext cx="9524999" cy="4647426"/>
          </a:xfrm>
          <a:prstGeom prst="rect">
            <a:avLst/>
          </a:prstGeom>
          <a:noFill/>
        </p:spPr>
        <p:txBody>
          <a:bodyPr wrap="square" rtlCol="0">
            <a:spAutoFit/>
          </a:bodyPr>
          <a:lstStyle/>
          <a:p>
            <a:pPr algn="ctr"/>
            <a:endParaRPr lang="en-US" sz="2800" dirty="0">
              <a:solidFill>
                <a:schemeClr val="bg1"/>
              </a:solidFill>
            </a:endParaRPr>
          </a:p>
          <a:p>
            <a:pPr algn="ctr"/>
            <a:r>
              <a:rPr lang="en-US" sz="6000" dirty="0">
                <a:solidFill>
                  <a:schemeClr val="bg1"/>
                </a:solidFill>
              </a:rPr>
              <a:t>What connections would you make from this experience and working with students in your classroom?</a:t>
            </a:r>
          </a:p>
          <a:p>
            <a:pPr marL="457200" indent="-457200" algn="ctr">
              <a:buBlip>
                <a:blip r:embed="rId5"/>
              </a:buBlip>
            </a:pPr>
            <a:endParaRPr lang="en-US" sz="2800" dirty="0">
              <a:solidFill>
                <a:srgbClr val="000066"/>
              </a:solidFill>
              <a:latin typeface="Rockwell" pitchFamily="18" charset="0"/>
            </a:endParaRPr>
          </a:p>
        </p:txBody>
      </p:sp>
    </p:spTree>
    <p:extLst>
      <p:ext uri="{BB962C8B-B14F-4D97-AF65-F5344CB8AC3E}">
        <p14:creationId xmlns:p14="http://schemas.microsoft.com/office/powerpoint/2010/main" val="335044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0"/>
            <a:ext cx="12214963" cy="5440549"/>
          </a:xfrm>
          <a:prstGeom prst="rect">
            <a:avLst/>
          </a:prstGeom>
        </p:spPr>
      </p:pic>
      <p:sp>
        <p:nvSpPr>
          <p:cNvPr id="7" name="Rectangle 6"/>
          <p:cNvSpPr/>
          <p:nvPr/>
        </p:nvSpPr>
        <p:spPr>
          <a:xfrm>
            <a:off x="385781" y="5546556"/>
            <a:ext cx="11281395" cy="1107996"/>
          </a:xfrm>
          <a:prstGeom prst="rect">
            <a:avLst/>
          </a:prstGeom>
        </p:spPr>
        <p:txBody>
          <a:bodyPr wrap="square">
            <a:spAutoFit/>
          </a:bodyPr>
          <a:lstStyle/>
          <a:p>
            <a:pPr algn="ctr"/>
            <a:r>
              <a:rPr lang="en-US" sz="6600" b="1" dirty="0">
                <a:solidFill>
                  <a:srgbClr val="000000"/>
                </a:solidFill>
                <a:ea typeface="Berlin Sans FB" panose="020E0602020502020306" pitchFamily="34" charset="0"/>
                <a:cs typeface="Times New Roman" panose="02020603050405020304" pitchFamily="18" charset="0"/>
              </a:rPr>
              <a:t>Road Trip:  HWY ABC</a:t>
            </a:r>
            <a:endParaRPr lang="en-US" sz="6600" b="1" dirty="0">
              <a:ea typeface="Berlin Sans FB" panose="020E0602020502020306" pitchFamily="34" charset="0"/>
              <a:cs typeface="Times New Roman" panose="02020603050405020304" pitchFamily="18" charset="0"/>
            </a:endParaRPr>
          </a:p>
        </p:txBody>
      </p:sp>
      <p:pic>
        <p:nvPicPr>
          <p:cNvPr id="5" name="Picture 4" descr="http://t2.gstatic.com/images?q=tbn:ANd9GcSqFjR_CHdErCL3NUIWGsuXfOg0mU5pzL7Ptze5dOPP7qk5wis9"/>
          <p:cNvPicPr>
            <a:picLocks noChangeAspect="1" noChangeArrowheads="1"/>
          </p:cNvPicPr>
          <p:nvPr/>
        </p:nvPicPr>
        <p:blipFill>
          <a:blip r:embed="rId4" cstate="print"/>
          <a:srcRect/>
          <a:stretch>
            <a:fillRect/>
          </a:stretch>
        </p:blipFill>
        <p:spPr bwMode="auto">
          <a:xfrm>
            <a:off x="10522462" y="5389374"/>
            <a:ext cx="1606917" cy="1353193"/>
          </a:xfrm>
          <a:prstGeom prst="rect">
            <a:avLst/>
          </a:prstGeom>
          <a:noFill/>
          <a:ln w="76200">
            <a:solidFill>
              <a:srgbClr val="333399"/>
            </a:solidFill>
          </a:ln>
        </p:spPr>
      </p:pic>
      <p:sp>
        <p:nvSpPr>
          <p:cNvPr id="6" name="Rectangle 5"/>
          <p:cNvSpPr/>
          <p:nvPr/>
        </p:nvSpPr>
        <p:spPr>
          <a:xfrm>
            <a:off x="10602020" y="5692096"/>
            <a:ext cx="1447800" cy="769441"/>
          </a:xfrm>
          <a:prstGeom prst="rect">
            <a:avLst/>
          </a:prstGeom>
          <a:noFill/>
        </p:spPr>
        <p:txBody>
          <a:bodyPr wrap="square" lIns="91440" tIns="45720" rIns="91440" bIns="45720">
            <a:spAutoFit/>
          </a:bodyPr>
          <a:lstStyle/>
          <a:p>
            <a:pPr algn="ctr"/>
            <a:r>
              <a:rPr lang="en-US" sz="4400" dirty="0">
                <a:ln w="18415" cmpd="sng">
                  <a:solidFill>
                    <a:srgbClr val="FFFFFF"/>
                  </a:solidFill>
                  <a:prstDash val="solid"/>
                </a:ln>
                <a:solidFill>
                  <a:srgbClr val="FFFFFF"/>
                </a:solidFill>
                <a:latin typeface="Century Gothic" panose="020B0502020202020204" pitchFamily="34" charset="0"/>
              </a:rPr>
              <a:t>ABC</a:t>
            </a:r>
          </a:p>
        </p:txBody>
      </p:sp>
      <p:pic>
        <p:nvPicPr>
          <p:cNvPr id="11" name="Picture 10" descr="road signs.jpg"/>
          <p:cNvPicPr/>
          <p:nvPr/>
        </p:nvPicPr>
        <p:blipFill>
          <a:blip r:embed="rId5" cstate="print">
            <a:extLst>
              <a:ext uri="{28A0092B-C50C-407E-A947-70E740481C1C}">
                <a14:useLocalDpi xmlns:a14="http://schemas.microsoft.com/office/drawing/2010/main" val="0"/>
              </a:ext>
            </a:extLst>
          </a:blip>
          <a:stretch>
            <a:fillRect/>
          </a:stretch>
        </p:blipFill>
        <p:spPr>
          <a:xfrm>
            <a:off x="918986" y="257507"/>
            <a:ext cx="4937956" cy="4273071"/>
          </a:xfrm>
          <a:prstGeom prst="rect">
            <a:avLst/>
          </a:prstGeom>
          <a:solidFill>
            <a:schemeClr val="tx1"/>
          </a:solidFill>
          <a:ln w="76200">
            <a:solidFill>
              <a:srgbClr val="000099"/>
            </a:solidFill>
          </a:ln>
        </p:spPr>
      </p:pic>
      <p:sp>
        <p:nvSpPr>
          <p:cNvPr id="2" name="Rectangle 1">
            <a:extLst>
              <a:ext uri="{FF2B5EF4-FFF2-40B4-BE49-F238E27FC236}">
                <a16:creationId xmlns:a16="http://schemas.microsoft.com/office/drawing/2014/main" id="{F208ECE1-4DC3-477D-86A7-E441DEB5E665}"/>
              </a:ext>
            </a:extLst>
          </p:cNvPr>
          <p:cNvSpPr/>
          <p:nvPr/>
        </p:nvSpPr>
        <p:spPr>
          <a:xfrm>
            <a:off x="6580094" y="422696"/>
            <a:ext cx="5026903" cy="4089389"/>
          </a:xfrm>
          <a:prstGeom prst="rect">
            <a:avLst/>
          </a:prstGeom>
        </p:spPr>
        <p:txBody>
          <a:bodyPr wrap="square">
            <a:spAutoFit/>
          </a:bodyPr>
          <a:lstStyle/>
          <a:p>
            <a:pPr algn="ctr">
              <a:lnSpc>
                <a:spcPct val="107000"/>
              </a:lnSpc>
              <a:spcAft>
                <a:spcPts val="800"/>
              </a:spcAft>
            </a:pPr>
            <a:r>
              <a:rPr lang="en-US" sz="4800" b="1" dirty="0">
                <a:ln>
                  <a:solidFill>
                    <a:sysClr val="windowText" lastClr="000000"/>
                  </a:solidFill>
                </a:ln>
                <a:solidFill>
                  <a:schemeClr val="bg1"/>
                </a:solidFill>
                <a:latin typeface="Century Gothic" panose="020B0502020202020204" pitchFamily="34" charset="0"/>
                <a:ea typeface="Poor Richard" panose="02080502050505020702" pitchFamily="18" charset="0"/>
                <a:cs typeface="Times New Roman" panose="02020603050405020304" pitchFamily="18" charset="0"/>
              </a:rPr>
              <a:t>Understanding problem behavior is like…</a:t>
            </a:r>
          </a:p>
          <a:p>
            <a:pPr algn="ctr">
              <a:lnSpc>
                <a:spcPct val="107000"/>
              </a:lnSpc>
              <a:spcAft>
                <a:spcPts val="800"/>
              </a:spcAft>
            </a:pPr>
            <a:r>
              <a:rPr lang="en-US" sz="4800" b="1" dirty="0">
                <a:ln>
                  <a:solidFill>
                    <a:sysClr val="windowText" lastClr="000000"/>
                  </a:solidFill>
                </a:ln>
                <a:solidFill>
                  <a:schemeClr val="bg1"/>
                </a:solidFill>
                <a:latin typeface="Century Gothic" panose="020B0502020202020204" pitchFamily="34" charset="0"/>
                <a:ea typeface="Poor Richard" panose="02080502050505020702" pitchFamily="18" charset="0"/>
                <a:cs typeface="Times New Roman" panose="02020603050405020304" pitchFamily="18" charset="0"/>
              </a:rPr>
              <a:t>because…</a:t>
            </a:r>
            <a:endParaRPr lang="en-US" sz="4800" b="1" dirty="0">
              <a:ln>
                <a:solidFill>
                  <a:sysClr val="windowText" lastClr="000000"/>
                </a:solidFill>
              </a:ln>
              <a:solidFill>
                <a:schemeClr val="bg1"/>
              </a:solidFill>
              <a:effectLst/>
              <a:latin typeface="Poor Richard" panose="02080502050505020702" pitchFamily="18" charset="0"/>
              <a:ea typeface="Poor Richard" panose="02080502050505020702" pitchFamily="18" charset="0"/>
              <a:cs typeface="Times New Roman" panose="02020603050405020304" pitchFamily="18" charset="0"/>
            </a:endParaRPr>
          </a:p>
        </p:txBody>
      </p:sp>
      <p:pic>
        <p:nvPicPr>
          <p:cNvPr id="12" name="Picture 11" descr="Image result for blue flag">
            <a:extLst>
              <a:ext uri="{FF2B5EF4-FFF2-40B4-BE49-F238E27FC236}">
                <a16:creationId xmlns:a16="http://schemas.microsoft.com/office/drawing/2014/main" id="{0BAA64C1-A95E-4DE1-9BB7-D0BAAF93D87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2621" y="4673416"/>
            <a:ext cx="1823761" cy="1788121"/>
          </a:xfrm>
          <a:prstGeom prst="rect">
            <a:avLst/>
          </a:prstGeom>
          <a:noFill/>
          <a:ln>
            <a:noFill/>
          </a:ln>
        </p:spPr>
      </p:pic>
      <p:sp>
        <p:nvSpPr>
          <p:cNvPr id="10" name="Text Box 4">
            <a:extLst>
              <a:ext uri="{FF2B5EF4-FFF2-40B4-BE49-F238E27FC236}">
                <a16:creationId xmlns:a16="http://schemas.microsoft.com/office/drawing/2014/main" id="{770F36B7-6403-4A68-B462-662419F447F3}"/>
              </a:ext>
            </a:extLst>
          </p:cNvPr>
          <p:cNvSpPr txBox="1"/>
          <p:nvPr/>
        </p:nvSpPr>
        <p:spPr>
          <a:xfrm>
            <a:off x="689234" y="4886704"/>
            <a:ext cx="1446332" cy="8268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4800" dirty="0">
                <a:ln>
                  <a:noFill/>
                </a:ln>
                <a:solidFill>
                  <a:schemeClr val="bg1"/>
                </a:solidFill>
                <a:effectLst>
                  <a:outerShdw blurRad="38100" dist="19050" dir="2700000" algn="tl">
                    <a:schemeClr val="dk1">
                      <a:alpha val="40000"/>
                    </a:schemeClr>
                  </a:outerShdw>
                </a:effectLst>
                <a:latin typeface="Poor Richard" panose="02080502050505020702" pitchFamily="18" charset="0"/>
                <a:ea typeface="Poor Richard" panose="02080502050505020702" pitchFamily="18" charset="0"/>
                <a:cs typeface="Times New Roman" panose="02020603050405020304" pitchFamily="18" charset="0"/>
              </a:rPr>
              <a:t>#2</a:t>
            </a:r>
            <a:endParaRPr lang="en-US" sz="4800" dirty="0">
              <a:solidFill>
                <a:schemeClr val="bg1"/>
              </a:solidFill>
              <a:effectLst/>
              <a:latin typeface="Poor Richard" panose="02080502050505020702" pitchFamily="18" charset="0"/>
              <a:ea typeface="Poor Richard" panose="02080502050505020702"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EEAA356-D06F-4FDD-A647-D5B4E4B91B24}"/>
              </a:ext>
            </a:extLst>
          </p:cNvPr>
          <p:cNvSpPr/>
          <p:nvPr/>
        </p:nvSpPr>
        <p:spPr>
          <a:xfrm>
            <a:off x="414613" y="5984019"/>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3 </a:t>
            </a:r>
          </a:p>
        </p:txBody>
      </p:sp>
    </p:spTree>
    <p:extLst>
      <p:ext uri="{BB962C8B-B14F-4D97-AF65-F5344CB8AC3E}">
        <p14:creationId xmlns:p14="http://schemas.microsoft.com/office/powerpoint/2010/main" val="175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68AD-0F7A-4E18-BEF2-062815C0C842}"/>
              </a:ext>
            </a:extLst>
          </p:cNvPr>
          <p:cNvSpPr>
            <a:spLocks noGrp="1"/>
          </p:cNvSpPr>
          <p:nvPr>
            <p:ph type="title"/>
          </p:nvPr>
        </p:nvSpPr>
        <p:spPr>
          <a:xfrm>
            <a:off x="516835" y="925960"/>
            <a:ext cx="11426025" cy="706964"/>
          </a:xfrm>
        </p:spPr>
        <p:txBody>
          <a:bodyPr>
            <a:normAutofit fontScale="90000"/>
          </a:bodyPr>
          <a:lstStyle/>
          <a:p>
            <a:pPr algn="ctr"/>
            <a:r>
              <a:rPr lang="en-US" sz="9600" b="1" dirty="0"/>
              <a:t>Behavioral Science</a:t>
            </a:r>
          </a:p>
        </p:txBody>
      </p:sp>
      <p:graphicFrame>
        <p:nvGraphicFramePr>
          <p:cNvPr id="3" name="Table 2">
            <a:extLst>
              <a:ext uri="{FF2B5EF4-FFF2-40B4-BE49-F238E27FC236}">
                <a16:creationId xmlns:a16="http://schemas.microsoft.com/office/drawing/2014/main" id="{8621247A-A381-4BD0-961F-2CA5C7F62A29}"/>
              </a:ext>
            </a:extLst>
          </p:cNvPr>
          <p:cNvGraphicFramePr>
            <a:graphicFrameLocks noGrp="1"/>
          </p:cNvGraphicFramePr>
          <p:nvPr>
            <p:extLst>
              <p:ext uri="{D42A27DB-BD31-4B8C-83A1-F6EECF244321}">
                <p14:modId xmlns:p14="http://schemas.microsoft.com/office/powerpoint/2010/main" val="4037804167"/>
              </p:ext>
            </p:extLst>
          </p:nvPr>
        </p:nvGraphicFramePr>
        <p:xfrm>
          <a:off x="1864197" y="1632923"/>
          <a:ext cx="10078665" cy="5212080"/>
        </p:xfrm>
        <a:graphic>
          <a:graphicData uri="http://schemas.openxmlformats.org/drawingml/2006/table">
            <a:tbl>
              <a:tblPr firstRow="1" bandRow="1">
                <a:tableStyleId>{5940675A-B579-460E-94D1-54222C63F5DA}</a:tableStyleId>
              </a:tblPr>
              <a:tblGrid>
                <a:gridCol w="3359555">
                  <a:extLst>
                    <a:ext uri="{9D8B030D-6E8A-4147-A177-3AD203B41FA5}">
                      <a16:colId xmlns:a16="http://schemas.microsoft.com/office/drawing/2014/main" val="3083592789"/>
                    </a:ext>
                  </a:extLst>
                </a:gridCol>
                <a:gridCol w="3359555">
                  <a:extLst>
                    <a:ext uri="{9D8B030D-6E8A-4147-A177-3AD203B41FA5}">
                      <a16:colId xmlns:a16="http://schemas.microsoft.com/office/drawing/2014/main" val="2226976623"/>
                    </a:ext>
                  </a:extLst>
                </a:gridCol>
                <a:gridCol w="3359555">
                  <a:extLst>
                    <a:ext uri="{9D8B030D-6E8A-4147-A177-3AD203B41FA5}">
                      <a16:colId xmlns:a16="http://schemas.microsoft.com/office/drawing/2014/main" val="3638580000"/>
                    </a:ext>
                  </a:extLst>
                </a:gridCol>
              </a:tblGrid>
              <a:tr h="1228264">
                <a:tc>
                  <a:txBody>
                    <a:bodyPr/>
                    <a:lstStyle/>
                    <a:p>
                      <a:pPr algn="ctr"/>
                      <a:r>
                        <a:rPr lang="en-US" sz="3000" b="1" dirty="0"/>
                        <a:t>ANTECEDENTS</a:t>
                      </a:r>
                    </a:p>
                    <a:p>
                      <a:pPr algn="ctr"/>
                      <a:r>
                        <a:rPr lang="en-US" sz="3000" b="1" dirty="0"/>
                        <a:t>“Prevent”</a:t>
                      </a:r>
                    </a:p>
                  </a:txBody>
                  <a:tcPr>
                    <a:solidFill>
                      <a:srgbClr val="00B0F0"/>
                    </a:solidFill>
                  </a:tcPr>
                </a:tc>
                <a:tc>
                  <a:txBody>
                    <a:bodyPr/>
                    <a:lstStyle/>
                    <a:p>
                      <a:pPr algn="ctr"/>
                      <a:r>
                        <a:rPr lang="en-US" sz="3000" b="1" dirty="0">
                          <a:solidFill>
                            <a:schemeClr val="bg1"/>
                          </a:solidFill>
                        </a:rPr>
                        <a:t>BEHAVIOR</a:t>
                      </a:r>
                    </a:p>
                    <a:p>
                      <a:pPr algn="ctr"/>
                      <a:r>
                        <a:rPr lang="en-US" sz="3000" b="1" dirty="0">
                          <a:solidFill>
                            <a:schemeClr val="bg1"/>
                          </a:solidFill>
                        </a:rPr>
                        <a:t>“Teach”</a:t>
                      </a:r>
                    </a:p>
                  </a:txBody>
                  <a:tcPr>
                    <a:solidFill>
                      <a:schemeClr val="tx2"/>
                    </a:solidFill>
                  </a:tcPr>
                </a:tc>
                <a:tc>
                  <a:txBody>
                    <a:bodyPr/>
                    <a:lstStyle/>
                    <a:p>
                      <a:pPr algn="ctr"/>
                      <a:r>
                        <a:rPr lang="en-US" sz="3000" b="1" dirty="0"/>
                        <a:t>CONSEQUENCE</a:t>
                      </a:r>
                    </a:p>
                    <a:p>
                      <a:pPr algn="ctr"/>
                      <a:r>
                        <a:rPr lang="en-US" sz="3000" b="1" dirty="0"/>
                        <a:t>“Reinforce”</a:t>
                      </a:r>
                    </a:p>
                    <a:p>
                      <a:pPr algn="ctr"/>
                      <a:r>
                        <a:rPr lang="en-US" sz="3000" b="1" dirty="0"/>
                        <a:t>“Respond”</a:t>
                      </a:r>
                    </a:p>
                  </a:txBody>
                  <a:tcPr>
                    <a:solidFill>
                      <a:srgbClr val="FF6600"/>
                    </a:solidFill>
                  </a:tcPr>
                </a:tc>
                <a:extLst>
                  <a:ext uri="{0D108BD9-81ED-4DB2-BD59-A6C34878D82A}">
                    <a16:rowId xmlns:a16="http://schemas.microsoft.com/office/drawing/2014/main" val="691061715"/>
                  </a:ext>
                </a:extLst>
              </a:tr>
              <a:tr h="3126669">
                <a:tc>
                  <a:txBody>
                    <a:bodyPr/>
                    <a:lstStyle/>
                    <a:p>
                      <a:r>
                        <a:rPr lang="en-US" sz="2400" b="1" dirty="0">
                          <a:latin typeface="Century Gothic" panose="020B0502020202020204" pitchFamily="34" charset="0"/>
                        </a:rPr>
                        <a:t>Design</a:t>
                      </a:r>
                      <a:r>
                        <a:rPr lang="en-US" sz="2400" dirty="0">
                          <a:latin typeface="Century Gothic" panose="020B0502020202020204" pitchFamily="34" charset="0"/>
                        </a:rPr>
                        <a:t> supportive environments using antecedent strategies promoting a positive and safe school  climate and classroom.</a:t>
                      </a:r>
                    </a:p>
                  </a:txBody>
                  <a:tcPr/>
                </a:tc>
                <a:tc>
                  <a:txBody>
                    <a:bodyPr/>
                    <a:lstStyle/>
                    <a:p>
                      <a:r>
                        <a:rPr lang="en-US" sz="2400" b="1" dirty="0">
                          <a:latin typeface="Century Gothic" panose="020B0502020202020204" pitchFamily="34" charset="0"/>
                        </a:rPr>
                        <a:t>Teach</a:t>
                      </a:r>
                      <a:r>
                        <a:rPr lang="en-US" sz="2400" dirty="0">
                          <a:latin typeface="Century Gothic" panose="020B0502020202020204" pitchFamily="34" charset="0"/>
                        </a:rPr>
                        <a:t> positive expectations, self-management and social appropriate peer interactions supporting a positive and safe school climate and classroom for ALL students.</a:t>
                      </a:r>
                    </a:p>
                  </a:txBody>
                  <a:tcPr/>
                </a:tc>
                <a:tc>
                  <a:txBody>
                    <a:bodyPr/>
                    <a:lstStyle/>
                    <a:p>
                      <a:r>
                        <a:rPr lang="en-US" sz="2400" b="1" dirty="0">
                          <a:latin typeface="Century Gothic" panose="020B0502020202020204" pitchFamily="34" charset="0"/>
                        </a:rPr>
                        <a:t>Provide</a:t>
                      </a:r>
                      <a:r>
                        <a:rPr lang="en-US" sz="2400" dirty="0">
                          <a:latin typeface="Century Gothic" panose="020B0502020202020204" pitchFamily="34" charset="0"/>
                        </a:rPr>
                        <a:t> a continuum of positive, intrinsically motivating feedback responses and error correction for ALL students that encourages socially appropriate behaviors.</a:t>
                      </a:r>
                    </a:p>
                  </a:txBody>
                  <a:tcPr/>
                </a:tc>
                <a:extLst>
                  <a:ext uri="{0D108BD9-81ED-4DB2-BD59-A6C34878D82A}">
                    <a16:rowId xmlns:a16="http://schemas.microsoft.com/office/drawing/2014/main" val="3660249209"/>
                  </a:ext>
                </a:extLst>
              </a:tr>
            </a:tbl>
          </a:graphicData>
        </a:graphic>
      </p:graphicFrame>
      <p:pic>
        <p:nvPicPr>
          <p:cNvPr id="6" name="Picture 5" descr="http://www.proverbs66.com/wp-content/uploads/how-to-speak-abc.-e1322005660329.jpg">
            <a:extLst>
              <a:ext uri="{FF2B5EF4-FFF2-40B4-BE49-F238E27FC236}">
                <a16:creationId xmlns:a16="http://schemas.microsoft.com/office/drawing/2014/main" id="{1E4A96FD-ED93-43F2-AEDA-4C00C1694C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75" y="2014505"/>
            <a:ext cx="2255962" cy="1858585"/>
          </a:xfrm>
          <a:prstGeom prst="ellipse">
            <a:avLst/>
          </a:prstGeom>
          <a:ln>
            <a:noFill/>
          </a:ln>
          <a:effectLst>
            <a:softEdge rad="112500"/>
          </a:effectLst>
        </p:spPr>
      </p:pic>
    </p:spTree>
    <p:extLst>
      <p:ext uri="{BB962C8B-B14F-4D97-AF65-F5344CB8AC3E}">
        <p14:creationId xmlns:p14="http://schemas.microsoft.com/office/powerpoint/2010/main" val="379335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B7D5F23-10A6-443A-9E6C-04ADCB76682C}"/>
              </a:ext>
            </a:extLst>
          </p:cNvPr>
          <p:cNvSpPr txBox="1">
            <a:spLocks/>
          </p:cNvSpPr>
          <p:nvPr/>
        </p:nvSpPr>
        <p:spPr>
          <a:xfrm>
            <a:off x="350445" y="1334264"/>
            <a:ext cx="11383973" cy="5414598"/>
          </a:xfrm>
          <a:prstGeom prst="rect">
            <a:avLst/>
          </a:prstGeom>
          <a:solidFill>
            <a:schemeClr val="bg1"/>
          </a:solidFill>
          <a:ln w="76200">
            <a:solidFill>
              <a:srgbClr val="333399"/>
            </a:solidFill>
          </a:ln>
        </p:spPr>
        <p:txBody>
          <a:bodyPr vert="horz" lIns="91440" tIns="45720" rIns="91440" bIns="45720" rtlCol="0" anchor="ctr">
            <a:noAutofit/>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434340" lvl="1" indent="0">
              <a:lnSpc>
                <a:spcPct val="100000"/>
              </a:lnSpc>
              <a:spcBef>
                <a:spcPct val="0"/>
              </a:spcBef>
              <a:buClr>
                <a:srgbClr val="000000"/>
              </a:buClr>
              <a:buNone/>
            </a:pPr>
            <a:r>
              <a:rPr lang="en-US" sz="3600" cap="none" dirty="0">
                <a:ln w="0"/>
                <a:solidFill>
                  <a:srgbClr val="000099"/>
                </a:solidFill>
                <a:effectLst>
                  <a:outerShdw blurRad="38100" dist="19050" dir="2700000" algn="tl" rotWithShape="0">
                    <a:schemeClr val="dk1">
                      <a:alpha val="40000"/>
                    </a:schemeClr>
                  </a:outerShdw>
                </a:effectLst>
              </a:rPr>
              <a:t>Behavior support is about the design of effective environments.</a:t>
            </a:r>
            <a:r>
              <a:rPr lang="en-US" sz="800" cap="none" dirty="0">
                <a:ln w="0"/>
                <a:solidFill>
                  <a:srgbClr val="000099"/>
                </a:solidFill>
                <a:effectLst>
                  <a:outerShdw blurRad="38100" dist="19050" dir="2700000" algn="tl" rotWithShape="0">
                    <a:schemeClr val="dk1">
                      <a:alpha val="40000"/>
                    </a:schemeClr>
                  </a:outerShdw>
                </a:effectLst>
              </a:rPr>
              <a:t>.</a:t>
            </a:r>
          </a:p>
          <a:p>
            <a:pPr marL="434340" lvl="1" indent="0">
              <a:lnSpc>
                <a:spcPct val="100000"/>
              </a:lnSpc>
              <a:spcBef>
                <a:spcPct val="0"/>
              </a:spcBef>
              <a:buClr>
                <a:srgbClr val="000000"/>
              </a:buClr>
              <a:buNone/>
            </a:pPr>
            <a:endParaRPr lang="en-US" sz="800" cap="none" dirty="0">
              <a:ln w="0"/>
              <a:solidFill>
                <a:srgbClr val="000099"/>
              </a:solidFill>
              <a:effectLst>
                <a:outerShdw blurRad="38100" dist="19050" dir="2700000" algn="tl" rotWithShape="0">
                  <a:schemeClr val="dk1">
                    <a:alpha val="40000"/>
                  </a:schemeClr>
                </a:outerShdw>
              </a:effectLst>
            </a:endParaRPr>
          </a:p>
          <a:p>
            <a:pPr marL="434340" lvl="1" indent="0">
              <a:lnSpc>
                <a:spcPct val="100000"/>
              </a:lnSpc>
              <a:spcBef>
                <a:spcPct val="0"/>
              </a:spcBef>
              <a:buClr>
                <a:srgbClr val="000000"/>
              </a:buClr>
              <a:buNone/>
            </a:pPr>
            <a:r>
              <a:rPr lang="en-US" sz="3600" cap="none" dirty="0">
                <a:ln w="0"/>
                <a:solidFill>
                  <a:schemeClr val="tx2"/>
                </a:solidFill>
                <a:effectLst>
                  <a:outerShdw blurRad="38100" dist="19050" dir="2700000" algn="tl" rotWithShape="0">
                    <a:schemeClr val="dk1">
                      <a:alpha val="40000"/>
                    </a:schemeClr>
                  </a:outerShdw>
                </a:effectLst>
              </a:rPr>
              <a:t>Without understanding the ABC’s of behavior, an intervention plan is as likely to make a problem worse as to make it better</a:t>
            </a:r>
            <a:r>
              <a:rPr lang="en-US" sz="3600" cap="none" dirty="0">
                <a:ln w="0"/>
                <a:solidFill>
                  <a:srgbClr val="000099"/>
                </a:solidFill>
                <a:effectLst>
                  <a:outerShdw blurRad="38100" dist="19050" dir="2700000" algn="tl" rotWithShape="0">
                    <a:schemeClr val="dk1">
                      <a:alpha val="40000"/>
                    </a:schemeClr>
                  </a:outerShdw>
                </a:effectLst>
              </a:rPr>
              <a:t>.</a:t>
            </a:r>
            <a:endParaRPr lang="en-US" sz="800" cap="none" dirty="0">
              <a:ln w="0"/>
              <a:solidFill>
                <a:srgbClr val="000099"/>
              </a:solidFill>
              <a:effectLst>
                <a:outerShdw blurRad="38100" dist="19050" dir="2700000" algn="tl" rotWithShape="0">
                  <a:schemeClr val="dk1">
                    <a:alpha val="40000"/>
                  </a:schemeClr>
                </a:outerShdw>
              </a:effectLst>
            </a:endParaRPr>
          </a:p>
          <a:p>
            <a:pPr marL="434340" lvl="1" indent="0">
              <a:lnSpc>
                <a:spcPct val="100000"/>
              </a:lnSpc>
              <a:spcBef>
                <a:spcPct val="0"/>
              </a:spcBef>
              <a:buClr>
                <a:srgbClr val="000000"/>
              </a:buClr>
              <a:buNone/>
            </a:pPr>
            <a:endParaRPr lang="en-US" sz="800" cap="none" dirty="0">
              <a:ln w="0"/>
              <a:solidFill>
                <a:srgbClr val="000099"/>
              </a:solidFill>
              <a:effectLst>
                <a:outerShdw blurRad="38100" dist="19050" dir="2700000" algn="tl" rotWithShape="0">
                  <a:schemeClr val="dk1">
                    <a:alpha val="40000"/>
                  </a:schemeClr>
                </a:outerShdw>
              </a:effectLst>
            </a:endParaRPr>
          </a:p>
          <a:p>
            <a:pPr marL="434340" lvl="1" indent="0">
              <a:lnSpc>
                <a:spcPct val="100000"/>
              </a:lnSpc>
              <a:spcBef>
                <a:spcPct val="0"/>
              </a:spcBef>
              <a:buClr>
                <a:srgbClr val="000000"/>
              </a:buClr>
              <a:buNone/>
            </a:pPr>
            <a:r>
              <a:rPr lang="en-US" sz="3600" cap="none" dirty="0">
                <a:ln w="0"/>
                <a:solidFill>
                  <a:srgbClr val="000099"/>
                </a:solidFill>
                <a:effectLst>
                  <a:outerShdw blurRad="38100" dist="19050" dir="2700000" algn="tl" rotWithShape="0">
                    <a:schemeClr val="dk1">
                      <a:alpha val="40000"/>
                    </a:schemeClr>
                  </a:outerShdw>
                </a:effectLst>
              </a:rPr>
              <a:t>Taking the time to understand why a student continues to engage in problem behavior in a specific routine is important… </a:t>
            </a:r>
          </a:p>
          <a:p>
            <a:pPr marL="434340" lvl="1" indent="0">
              <a:lnSpc>
                <a:spcPct val="100000"/>
              </a:lnSpc>
              <a:spcBef>
                <a:spcPct val="0"/>
              </a:spcBef>
              <a:buClr>
                <a:srgbClr val="000000"/>
              </a:buClr>
              <a:buNone/>
            </a:pPr>
            <a:r>
              <a:rPr lang="en-US" sz="3600" b="1" i="1" cap="none" dirty="0">
                <a:ln w="0"/>
                <a:solidFill>
                  <a:srgbClr val="000099"/>
                </a:solidFill>
                <a:effectLst>
                  <a:outerShdw blurRad="38100" dist="19050" dir="2700000" algn="tl" rotWithShape="0">
                    <a:schemeClr val="dk1">
                      <a:alpha val="40000"/>
                    </a:schemeClr>
                  </a:outerShdw>
                </a:effectLst>
              </a:rPr>
              <a:t>both ethically and technically</a:t>
            </a:r>
            <a:r>
              <a:rPr lang="en-US" sz="3600" cap="none" dirty="0">
                <a:ln w="0"/>
                <a:solidFill>
                  <a:srgbClr val="000099"/>
                </a:solidFill>
                <a:effectLst>
                  <a:outerShdw blurRad="38100" dist="19050" dir="2700000" algn="tl" rotWithShape="0">
                    <a:schemeClr val="dk1">
                      <a:alpha val="40000"/>
                    </a:schemeClr>
                  </a:outerShdw>
                </a:effectLst>
              </a:rPr>
              <a:t>.</a:t>
            </a:r>
          </a:p>
        </p:txBody>
      </p:sp>
      <p:pic>
        <p:nvPicPr>
          <p:cNvPr id="5" name="Picture 4" descr="http://t2.gstatic.com/images?q=tbn:ANd9GcSqFjR_CHdErCL3NUIWGsuXfOg0mU5pzL7Ptze5dOPP7qk5wis9"/>
          <p:cNvPicPr>
            <a:picLocks noChangeAspect="1" noChangeArrowheads="1"/>
          </p:cNvPicPr>
          <p:nvPr/>
        </p:nvPicPr>
        <p:blipFill>
          <a:blip r:embed="rId3" cstate="print"/>
          <a:srcRect/>
          <a:stretch>
            <a:fillRect/>
          </a:stretch>
        </p:blipFill>
        <p:spPr bwMode="auto">
          <a:xfrm>
            <a:off x="184892" y="152686"/>
            <a:ext cx="1166890" cy="982644"/>
          </a:xfrm>
          <a:prstGeom prst="rect">
            <a:avLst/>
          </a:prstGeom>
          <a:noFill/>
          <a:ln w="76200">
            <a:solidFill>
              <a:srgbClr val="333399"/>
            </a:solidFill>
          </a:ln>
        </p:spPr>
      </p:pic>
      <p:sp>
        <p:nvSpPr>
          <p:cNvPr id="6" name="Rectangle 5"/>
          <p:cNvSpPr/>
          <p:nvPr/>
        </p:nvSpPr>
        <p:spPr>
          <a:xfrm>
            <a:off x="184892" y="351620"/>
            <a:ext cx="1166890" cy="584775"/>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latin typeface="Century Gothic" panose="020B0502020202020204" pitchFamily="34" charset="0"/>
              </a:rPr>
              <a:t>ABC</a:t>
            </a:r>
          </a:p>
        </p:txBody>
      </p:sp>
      <p:pic>
        <p:nvPicPr>
          <p:cNvPr id="15" name="Picture 14" descr="http://jinxyjen.files.wordpress.com/2012/06/roadtrip.gif">
            <a:extLst>
              <a:ext uri="{FF2B5EF4-FFF2-40B4-BE49-F238E27FC236}">
                <a16:creationId xmlns:a16="http://schemas.microsoft.com/office/drawing/2014/main" id="{42AE3911-8EF3-48BA-8CC7-27D8720C2E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79421">
            <a:off x="10154375" y="29187"/>
            <a:ext cx="1682375" cy="1814414"/>
          </a:xfrm>
          <a:prstGeom prst="rect">
            <a:avLst/>
          </a:prstGeom>
          <a:noFill/>
        </p:spPr>
      </p:pic>
      <p:sp>
        <p:nvSpPr>
          <p:cNvPr id="2" name="Rectangle 1">
            <a:extLst>
              <a:ext uri="{FF2B5EF4-FFF2-40B4-BE49-F238E27FC236}">
                <a16:creationId xmlns:a16="http://schemas.microsoft.com/office/drawing/2014/main" id="{6ABDCB7B-BC61-4088-BC34-0D79102AB83B}"/>
              </a:ext>
            </a:extLst>
          </p:cNvPr>
          <p:cNvSpPr/>
          <p:nvPr/>
        </p:nvSpPr>
        <p:spPr>
          <a:xfrm>
            <a:off x="2131978" y="212000"/>
            <a:ext cx="7390165"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Points of Interest</a:t>
            </a:r>
          </a:p>
        </p:txBody>
      </p:sp>
      <p:sp>
        <p:nvSpPr>
          <p:cNvPr id="7" name="Rectangle 6">
            <a:extLst>
              <a:ext uri="{FF2B5EF4-FFF2-40B4-BE49-F238E27FC236}">
                <a16:creationId xmlns:a16="http://schemas.microsoft.com/office/drawing/2014/main" id="{E55873D5-711B-4A58-A285-0B64D39D39D6}"/>
              </a:ext>
            </a:extLst>
          </p:cNvPr>
          <p:cNvSpPr/>
          <p:nvPr/>
        </p:nvSpPr>
        <p:spPr>
          <a:xfrm>
            <a:off x="10509102" y="6231792"/>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1 </a:t>
            </a:r>
          </a:p>
        </p:txBody>
      </p:sp>
    </p:spTree>
    <p:extLst>
      <p:ext uri="{BB962C8B-B14F-4D97-AF65-F5344CB8AC3E}">
        <p14:creationId xmlns:p14="http://schemas.microsoft.com/office/powerpoint/2010/main" val="225189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 calcmode="lin" valueType="num">
                                      <p:cBhvr additive="base">
                                        <p:cTn id="2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DC885FB-FA66-467F-A41E-2D727719D204}"/>
              </a:ext>
            </a:extLst>
          </p:cNvPr>
          <p:cNvSpPr txBox="1">
            <a:spLocks/>
          </p:cNvSpPr>
          <p:nvPr/>
        </p:nvSpPr>
        <p:spPr>
          <a:xfrm>
            <a:off x="406400" y="1340040"/>
            <a:ext cx="11379199" cy="5048122"/>
          </a:xfrm>
          <a:prstGeom prst="rect">
            <a:avLst/>
          </a:prstGeom>
          <a:solidFill>
            <a:schemeClr val="bg1"/>
          </a:solidFill>
          <a:ln w="76200">
            <a:solidFill>
              <a:srgbClr val="333399"/>
            </a:solidFill>
          </a:ln>
        </p:spPr>
        <p:txBody>
          <a:bodyPr vert="horz" lIns="91440" tIns="45720" rIns="91440" bIns="45720" rtlCol="0" anchor="ctr">
            <a:noAutofit/>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434340" lvl="1" indent="0">
              <a:lnSpc>
                <a:spcPct val="95000"/>
              </a:lnSpc>
              <a:spcBef>
                <a:spcPct val="0"/>
              </a:spcBef>
              <a:buClr>
                <a:srgbClr val="000000"/>
              </a:buClr>
              <a:buNone/>
            </a:pPr>
            <a:endParaRPr lang="en-US" sz="3600" cap="none" dirty="0">
              <a:ln w="0"/>
              <a:effectLst>
                <a:outerShdw blurRad="38100" dist="19050" dir="2700000" algn="tl" rotWithShape="0">
                  <a:schemeClr val="dk1">
                    <a:alpha val="40000"/>
                  </a:schemeClr>
                </a:outerShdw>
              </a:effectLst>
            </a:endParaRPr>
          </a:p>
          <a:p>
            <a:pPr marL="434340" lvl="1" indent="0">
              <a:lnSpc>
                <a:spcPct val="95000"/>
              </a:lnSpc>
              <a:spcBef>
                <a:spcPct val="0"/>
              </a:spcBef>
              <a:buClr>
                <a:srgbClr val="000000"/>
              </a:buClr>
              <a:buNone/>
            </a:pPr>
            <a:r>
              <a:rPr lang="en-US" sz="3600" cap="none" dirty="0">
                <a:ln w="0"/>
                <a:effectLst>
                  <a:outerShdw blurRad="38100" dist="19050" dir="2700000" algn="tl" rotWithShape="0">
                    <a:schemeClr val="dk1">
                      <a:alpha val="40000"/>
                    </a:schemeClr>
                  </a:outerShdw>
                </a:effectLst>
              </a:rPr>
              <a:t>At-risk students persevere when they feel </a:t>
            </a:r>
            <a:r>
              <a:rPr lang="en-US" sz="3600" b="1" dirty="0">
                <a:solidFill>
                  <a:srgbClr val="000099"/>
                </a:solidFill>
              </a:rPr>
              <a:t>supported</a:t>
            </a:r>
            <a:r>
              <a:rPr lang="en-US" sz="3600" dirty="0">
                <a:solidFill>
                  <a:srgbClr val="000099"/>
                </a:solidFill>
              </a:rPr>
              <a:t> </a:t>
            </a:r>
            <a:r>
              <a:rPr lang="en-US" sz="3600" cap="none" dirty="0">
                <a:ln w="0"/>
                <a:effectLst>
                  <a:outerShdw blurRad="38100" dist="19050" dir="2700000" algn="tl" rotWithShape="0">
                    <a:schemeClr val="dk1">
                      <a:alpha val="40000"/>
                    </a:schemeClr>
                  </a:outerShdw>
                </a:effectLst>
              </a:rPr>
              <a:t>and</a:t>
            </a:r>
            <a:r>
              <a:rPr lang="en-US" sz="3600" dirty="0">
                <a:solidFill>
                  <a:srgbClr val="000099"/>
                </a:solidFill>
              </a:rPr>
              <a:t> </a:t>
            </a:r>
            <a:r>
              <a:rPr lang="en-US" sz="3600" b="1" dirty="0">
                <a:solidFill>
                  <a:srgbClr val="000099"/>
                </a:solidFill>
              </a:rPr>
              <a:t>successful</a:t>
            </a:r>
            <a:r>
              <a:rPr lang="en-US" sz="3600" dirty="0">
                <a:solidFill>
                  <a:srgbClr val="000099"/>
                </a:solidFill>
              </a:rPr>
              <a:t>.</a:t>
            </a:r>
          </a:p>
          <a:p>
            <a:pPr marL="434340" lvl="1" indent="0">
              <a:lnSpc>
                <a:spcPct val="95000"/>
              </a:lnSpc>
              <a:spcBef>
                <a:spcPct val="0"/>
              </a:spcBef>
              <a:buClr>
                <a:srgbClr val="000000"/>
              </a:buClr>
              <a:buNone/>
            </a:pPr>
            <a:endParaRPr lang="en-US" sz="800" dirty="0">
              <a:solidFill>
                <a:srgbClr val="000099"/>
              </a:solidFill>
            </a:endParaRPr>
          </a:p>
          <a:p>
            <a:pPr marL="434340" lvl="1" indent="0">
              <a:lnSpc>
                <a:spcPct val="95000"/>
              </a:lnSpc>
              <a:spcBef>
                <a:spcPct val="0"/>
              </a:spcBef>
              <a:buClr>
                <a:srgbClr val="000000"/>
              </a:buClr>
              <a:buNone/>
            </a:pPr>
            <a:endParaRPr lang="en-US" sz="800" dirty="0">
              <a:solidFill>
                <a:srgbClr val="000099"/>
              </a:solidFill>
            </a:endParaRPr>
          </a:p>
          <a:p>
            <a:pPr marL="434340" lvl="1" indent="0" algn="ctr">
              <a:lnSpc>
                <a:spcPct val="95000"/>
              </a:lnSpc>
              <a:spcBef>
                <a:spcPct val="0"/>
              </a:spcBef>
              <a:buClr>
                <a:srgbClr val="000000"/>
              </a:buClr>
              <a:buNone/>
            </a:pPr>
            <a:r>
              <a:rPr lang="en-US" sz="3600" b="1" i="1" dirty="0">
                <a:solidFill>
                  <a:srgbClr val="002060"/>
                </a:solidFill>
              </a:rPr>
              <a:t>Punishment</a:t>
            </a:r>
            <a:r>
              <a:rPr lang="en-US" sz="3600" i="1" dirty="0">
                <a:solidFill>
                  <a:srgbClr val="002060"/>
                </a:solidFill>
              </a:rPr>
              <a:t> </a:t>
            </a:r>
            <a:r>
              <a:rPr lang="en-US" sz="3600" i="1" cap="none" dirty="0">
                <a:ln w="0"/>
                <a:solidFill>
                  <a:srgbClr val="002060"/>
                </a:solidFill>
                <a:effectLst>
                  <a:outerShdw blurRad="38100" dist="19050" dir="2700000" algn="tl" rotWithShape="0">
                    <a:schemeClr val="dk1">
                      <a:alpha val="40000"/>
                    </a:schemeClr>
                  </a:outerShdw>
                </a:effectLst>
              </a:rPr>
              <a:t>does not work; </a:t>
            </a:r>
          </a:p>
          <a:p>
            <a:pPr marL="434340" lvl="1" indent="0" algn="ctr">
              <a:lnSpc>
                <a:spcPct val="95000"/>
              </a:lnSpc>
              <a:spcBef>
                <a:spcPct val="0"/>
              </a:spcBef>
              <a:buClr>
                <a:srgbClr val="000000"/>
              </a:buClr>
              <a:buNone/>
            </a:pPr>
            <a:r>
              <a:rPr lang="en-US" sz="3600" i="1" cap="none" dirty="0">
                <a:ln w="0"/>
                <a:solidFill>
                  <a:srgbClr val="002060"/>
                </a:solidFill>
                <a:effectLst>
                  <a:outerShdw blurRad="38100" dist="19050" dir="2700000" algn="tl" rotWithShape="0">
                    <a:schemeClr val="dk1">
                      <a:alpha val="40000"/>
                    </a:schemeClr>
                  </a:outerShdw>
                </a:effectLst>
              </a:rPr>
              <a:t>you can’t take away enough. </a:t>
            </a:r>
          </a:p>
          <a:p>
            <a:pPr marL="434340" lvl="1" indent="0" algn="ctr">
              <a:lnSpc>
                <a:spcPct val="95000"/>
              </a:lnSpc>
              <a:spcBef>
                <a:spcPct val="0"/>
              </a:spcBef>
              <a:buClr>
                <a:srgbClr val="000000"/>
              </a:buClr>
              <a:buNone/>
            </a:pPr>
            <a:endParaRPr lang="en-US" sz="800" i="1" dirty="0">
              <a:solidFill>
                <a:srgbClr val="002060"/>
              </a:solidFill>
            </a:endParaRPr>
          </a:p>
          <a:p>
            <a:pPr marL="891540" lvl="1" indent="-457200" algn="ctr">
              <a:lnSpc>
                <a:spcPct val="95000"/>
              </a:lnSpc>
              <a:spcBef>
                <a:spcPct val="0"/>
              </a:spcBef>
              <a:buClr>
                <a:srgbClr val="000000"/>
              </a:buClr>
              <a:buBlip>
                <a:blip r:embed="rId3"/>
              </a:buBlip>
            </a:pPr>
            <a:endParaRPr lang="en-US" sz="800" i="1" dirty="0">
              <a:solidFill>
                <a:srgbClr val="002060"/>
              </a:solidFill>
            </a:endParaRPr>
          </a:p>
          <a:p>
            <a:pPr marL="434340" lvl="1" indent="0" algn="ctr">
              <a:lnSpc>
                <a:spcPct val="95000"/>
              </a:lnSpc>
              <a:spcBef>
                <a:spcPct val="0"/>
              </a:spcBef>
              <a:buClr>
                <a:srgbClr val="000000"/>
              </a:buClr>
              <a:buNone/>
            </a:pPr>
            <a:r>
              <a:rPr lang="en-US" sz="3600" b="1" i="1" dirty="0">
                <a:solidFill>
                  <a:srgbClr val="002060"/>
                </a:solidFill>
              </a:rPr>
              <a:t>Punishment</a:t>
            </a:r>
            <a:r>
              <a:rPr lang="en-US" sz="3600" i="1" dirty="0">
                <a:solidFill>
                  <a:srgbClr val="002060"/>
                </a:solidFill>
              </a:rPr>
              <a:t> </a:t>
            </a:r>
            <a:r>
              <a:rPr lang="en-US" sz="3600" i="1" cap="none" dirty="0">
                <a:ln w="0"/>
                <a:solidFill>
                  <a:srgbClr val="002060"/>
                </a:solidFill>
                <a:effectLst>
                  <a:outerShdw blurRad="38100" dist="19050" dir="2700000" algn="tl" rotWithShape="0">
                    <a:schemeClr val="dk1">
                      <a:alpha val="40000"/>
                    </a:schemeClr>
                  </a:outerShdw>
                </a:effectLst>
              </a:rPr>
              <a:t>destroys their motivation to cooperate. SPECIFIC PRAISE WORKS!</a:t>
            </a:r>
            <a:r>
              <a:rPr lang="en-US" sz="800" i="1" cap="none" dirty="0">
                <a:ln w="0"/>
                <a:solidFill>
                  <a:srgbClr val="002060"/>
                </a:solidFill>
                <a:effectLst>
                  <a:outerShdw blurRad="38100" dist="19050" dir="2700000" algn="tl" rotWithShape="0">
                    <a:schemeClr val="dk1">
                      <a:alpha val="40000"/>
                    </a:schemeClr>
                  </a:outerShdw>
                </a:effectLst>
              </a:rPr>
              <a:t>. </a:t>
            </a:r>
          </a:p>
          <a:p>
            <a:pPr marL="434340" lvl="1" indent="0">
              <a:lnSpc>
                <a:spcPct val="95000"/>
              </a:lnSpc>
              <a:spcBef>
                <a:spcPct val="0"/>
              </a:spcBef>
              <a:buClr>
                <a:srgbClr val="000000"/>
              </a:buClr>
              <a:buNone/>
            </a:pPr>
            <a:endParaRPr lang="en-US" sz="800" dirty="0">
              <a:solidFill>
                <a:srgbClr val="000099"/>
              </a:solidFill>
            </a:endParaRPr>
          </a:p>
          <a:p>
            <a:pPr marL="434340" lvl="1" indent="0">
              <a:lnSpc>
                <a:spcPct val="95000"/>
              </a:lnSpc>
              <a:spcBef>
                <a:spcPct val="0"/>
              </a:spcBef>
              <a:buClr>
                <a:srgbClr val="000000"/>
              </a:buClr>
              <a:buNone/>
            </a:pPr>
            <a:endParaRPr lang="en-US" sz="800" dirty="0">
              <a:solidFill>
                <a:srgbClr val="000099"/>
              </a:solidFill>
            </a:endParaRPr>
          </a:p>
          <a:p>
            <a:pPr marL="434340" lvl="1" indent="0">
              <a:lnSpc>
                <a:spcPct val="95000"/>
              </a:lnSpc>
              <a:spcBef>
                <a:spcPct val="0"/>
              </a:spcBef>
              <a:buClr>
                <a:srgbClr val="000000"/>
              </a:buClr>
              <a:buNone/>
            </a:pPr>
            <a:r>
              <a:rPr lang="en-US" sz="3600" b="1" dirty="0">
                <a:solidFill>
                  <a:srgbClr val="000099"/>
                </a:solidFill>
              </a:rPr>
              <a:t>Teach</a:t>
            </a:r>
            <a:r>
              <a:rPr lang="en-US" sz="3600" dirty="0">
                <a:solidFill>
                  <a:srgbClr val="000099"/>
                </a:solidFill>
              </a:rPr>
              <a:t> </a:t>
            </a:r>
            <a:r>
              <a:rPr lang="en-US" sz="3600" cap="none" dirty="0">
                <a:ln w="0"/>
                <a:effectLst>
                  <a:outerShdw blurRad="38100" dist="19050" dir="2700000" algn="tl" rotWithShape="0">
                    <a:schemeClr val="dk1">
                      <a:alpha val="40000"/>
                    </a:schemeClr>
                  </a:outerShdw>
                </a:effectLst>
              </a:rPr>
              <a:t>and </a:t>
            </a:r>
            <a:r>
              <a:rPr lang="en-US" sz="3600" b="1" dirty="0">
                <a:solidFill>
                  <a:srgbClr val="000099"/>
                </a:solidFill>
              </a:rPr>
              <a:t>practice </a:t>
            </a:r>
            <a:r>
              <a:rPr lang="en-US" sz="3600" cap="none" dirty="0">
                <a:ln w="0"/>
                <a:effectLst>
                  <a:outerShdw blurRad="38100" dist="19050" dir="2700000" algn="tl" rotWithShape="0">
                    <a:schemeClr val="dk1">
                      <a:alpha val="40000"/>
                    </a:schemeClr>
                  </a:outerShdw>
                </a:effectLst>
              </a:rPr>
              <a:t>the behaviors you want.</a:t>
            </a:r>
            <a:endParaRPr lang="en-US" sz="3600" dirty="0">
              <a:solidFill>
                <a:srgbClr val="000099"/>
              </a:solidFill>
            </a:endParaRPr>
          </a:p>
        </p:txBody>
      </p:sp>
      <p:pic>
        <p:nvPicPr>
          <p:cNvPr id="5" name="Picture 4" descr="http://t2.gstatic.com/images?q=tbn:ANd9GcSqFjR_CHdErCL3NUIWGsuXfOg0mU5pzL7Ptze5dOPP7qk5wis9"/>
          <p:cNvPicPr>
            <a:picLocks noChangeAspect="1" noChangeArrowheads="1"/>
          </p:cNvPicPr>
          <p:nvPr/>
        </p:nvPicPr>
        <p:blipFill>
          <a:blip r:embed="rId4" cstate="print"/>
          <a:srcRect/>
          <a:stretch>
            <a:fillRect/>
          </a:stretch>
        </p:blipFill>
        <p:spPr bwMode="auto">
          <a:xfrm>
            <a:off x="184892" y="152686"/>
            <a:ext cx="1166890" cy="982644"/>
          </a:xfrm>
          <a:prstGeom prst="rect">
            <a:avLst/>
          </a:prstGeom>
          <a:noFill/>
          <a:ln w="76200">
            <a:solidFill>
              <a:srgbClr val="333399"/>
            </a:solidFill>
          </a:ln>
        </p:spPr>
      </p:pic>
      <p:sp>
        <p:nvSpPr>
          <p:cNvPr id="6" name="Rectangle 5"/>
          <p:cNvSpPr/>
          <p:nvPr/>
        </p:nvSpPr>
        <p:spPr>
          <a:xfrm>
            <a:off x="184892" y="351620"/>
            <a:ext cx="1166890" cy="584775"/>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latin typeface="Century Gothic" panose="020B0502020202020204" pitchFamily="34" charset="0"/>
              </a:rPr>
              <a:t>ABC</a:t>
            </a:r>
          </a:p>
        </p:txBody>
      </p:sp>
      <p:pic>
        <p:nvPicPr>
          <p:cNvPr id="8" name="Picture 7" descr="http://jinxyjen.files.wordpress.com/2012/06/roadtrip.gif">
            <a:extLst>
              <a:ext uri="{FF2B5EF4-FFF2-40B4-BE49-F238E27FC236}">
                <a16:creationId xmlns:a16="http://schemas.microsoft.com/office/drawing/2014/main" id="{92B70199-5C39-4165-93DE-18574ED312E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79421">
            <a:off x="9869135" y="30919"/>
            <a:ext cx="2094690" cy="2413532"/>
          </a:xfrm>
          <a:prstGeom prst="rect">
            <a:avLst/>
          </a:prstGeom>
          <a:noFill/>
        </p:spPr>
      </p:pic>
      <p:sp>
        <p:nvSpPr>
          <p:cNvPr id="10" name="Rectangle 9">
            <a:extLst>
              <a:ext uri="{FF2B5EF4-FFF2-40B4-BE49-F238E27FC236}">
                <a16:creationId xmlns:a16="http://schemas.microsoft.com/office/drawing/2014/main" id="{160D7019-10FA-48FE-8AAD-86E0A2FB90D8}"/>
              </a:ext>
            </a:extLst>
          </p:cNvPr>
          <p:cNvSpPr/>
          <p:nvPr/>
        </p:nvSpPr>
        <p:spPr>
          <a:xfrm>
            <a:off x="2301092" y="212000"/>
            <a:ext cx="7051930"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rPr>
              <a:t>What We Know</a:t>
            </a:r>
            <a:endParaRPr lang="en-US" sz="72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60178689-7646-41AF-A877-5BD2BD0CA253}"/>
              </a:ext>
            </a:extLst>
          </p:cNvPr>
          <p:cNvSpPr/>
          <p:nvPr/>
        </p:nvSpPr>
        <p:spPr>
          <a:xfrm>
            <a:off x="10691981" y="6392817"/>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1 </a:t>
            </a:r>
          </a:p>
        </p:txBody>
      </p:sp>
    </p:spTree>
    <p:extLst>
      <p:ext uri="{BB962C8B-B14F-4D97-AF65-F5344CB8AC3E}">
        <p14:creationId xmlns:p14="http://schemas.microsoft.com/office/powerpoint/2010/main" val="239662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E87E7B0-3436-4BC2-8F07-D65E7D831CBD}"/>
              </a:ext>
            </a:extLst>
          </p:cNvPr>
          <p:cNvSpPr txBox="1">
            <a:spLocks/>
          </p:cNvSpPr>
          <p:nvPr/>
        </p:nvSpPr>
        <p:spPr>
          <a:xfrm>
            <a:off x="382494" y="1334264"/>
            <a:ext cx="11576424" cy="5371050"/>
          </a:xfrm>
          <a:prstGeom prst="rect">
            <a:avLst/>
          </a:prstGeom>
          <a:solidFill>
            <a:schemeClr val="bg1"/>
          </a:solidFill>
          <a:ln w="76200">
            <a:solidFill>
              <a:srgbClr val="333399"/>
            </a:solidFill>
          </a:ln>
        </p:spPr>
        <p:txBody>
          <a:bodyPr vert="horz" lIns="91440" tIns="45720" rIns="91440" bIns="45720" rtlCol="0" anchor="ctr">
            <a:noAutofit/>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434340" lvl="1" indent="0">
              <a:lnSpc>
                <a:spcPct val="95000"/>
              </a:lnSpc>
              <a:spcBef>
                <a:spcPct val="0"/>
              </a:spcBef>
              <a:buClr>
                <a:srgbClr val="000000"/>
              </a:buClr>
              <a:buNone/>
            </a:pPr>
            <a:r>
              <a:rPr lang="en-US" sz="3600" cap="none" dirty="0">
                <a:ln w="0"/>
                <a:solidFill>
                  <a:schemeClr val="tx2"/>
                </a:solidFill>
                <a:effectLst>
                  <a:outerShdw blurRad="38100" dist="19050" dir="2700000" algn="tl" rotWithShape="0">
                    <a:schemeClr val="dk1">
                      <a:alpha val="40000"/>
                    </a:schemeClr>
                  </a:outerShdw>
                </a:effectLst>
              </a:rPr>
              <a:t>A systematic method to understand and address less complex behavioral issues in the classroom to enhance learning. </a:t>
            </a:r>
            <a:endParaRPr lang="en-US" sz="800" cap="none" dirty="0">
              <a:ln w="0"/>
              <a:solidFill>
                <a:schemeClr val="tx2"/>
              </a:solidFill>
              <a:effectLst>
                <a:outerShdw blurRad="38100" dist="19050" dir="2700000" algn="tl" rotWithShape="0">
                  <a:schemeClr val="dk1">
                    <a:alpha val="40000"/>
                  </a:schemeClr>
                </a:outerShdw>
              </a:effectLst>
            </a:endParaRPr>
          </a:p>
          <a:p>
            <a:pPr marL="434340" lvl="1" indent="0">
              <a:lnSpc>
                <a:spcPct val="95000"/>
              </a:lnSpc>
              <a:spcBef>
                <a:spcPct val="0"/>
              </a:spcBef>
              <a:buClr>
                <a:srgbClr val="000000"/>
              </a:buClr>
              <a:buNone/>
            </a:pPr>
            <a:endParaRPr lang="en-US" sz="800" cap="none" dirty="0">
              <a:ln w="0"/>
              <a:effectLst>
                <a:outerShdw blurRad="38100" dist="19050" dir="2700000" algn="tl" rotWithShape="0">
                  <a:schemeClr val="dk1">
                    <a:alpha val="40000"/>
                  </a:schemeClr>
                </a:outerShdw>
              </a:effectLst>
            </a:endParaRPr>
          </a:p>
          <a:p>
            <a:pPr marL="377190" lvl="1" indent="0">
              <a:lnSpc>
                <a:spcPct val="95000"/>
              </a:lnSpc>
              <a:spcBef>
                <a:spcPct val="0"/>
              </a:spcBef>
              <a:buClr>
                <a:srgbClr val="000000"/>
              </a:buClr>
              <a:buNone/>
            </a:pPr>
            <a:r>
              <a:rPr lang="en-US" sz="3600" cap="none" dirty="0">
                <a:ln w="0"/>
                <a:effectLst>
                  <a:outerShdw blurRad="38100" dist="19050" dir="2700000" algn="tl" rotWithShape="0">
                    <a:schemeClr val="dk1">
                      <a:alpha val="40000"/>
                    </a:schemeClr>
                  </a:outerShdw>
                </a:effectLst>
              </a:rPr>
              <a:t>A tool that is helpful in gaining </a:t>
            </a:r>
            <a:r>
              <a:rPr lang="en-US" sz="3600" u="sng" cap="none" dirty="0">
                <a:ln w="0"/>
                <a:effectLst>
                  <a:outerShdw blurRad="38100" dist="19050" dir="2700000" algn="tl" rotWithShape="0">
                    <a:schemeClr val="dk1">
                      <a:alpha val="40000"/>
                    </a:schemeClr>
                  </a:outerShdw>
                </a:effectLst>
              </a:rPr>
              <a:t>AND</a:t>
            </a:r>
            <a:r>
              <a:rPr lang="en-US" sz="3600" cap="none" dirty="0">
                <a:ln w="0"/>
                <a:effectLst>
                  <a:outerShdw blurRad="38100" dist="19050" dir="2700000" algn="tl" rotWithShape="0">
                    <a:schemeClr val="dk1">
                      <a:alpha val="40000"/>
                    </a:schemeClr>
                  </a:outerShdw>
                </a:effectLst>
              </a:rPr>
              <a:t> utilizing information:</a:t>
            </a:r>
            <a:endParaRPr lang="en-US" sz="3600" b="1" cap="none" dirty="0">
              <a:ln w="0"/>
              <a:effectLst>
                <a:outerShdw blurRad="38100" dist="19050" dir="2700000" algn="tl" rotWithShape="0">
                  <a:schemeClr val="dk1">
                    <a:alpha val="40000"/>
                  </a:schemeClr>
                </a:outerShdw>
              </a:effectLst>
            </a:endParaRPr>
          </a:p>
          <a:p>
            <a:pPr marL="377190" lvl="1" indent="0">
              <a:lnSpc>
                <a:spcPct val="100000"/>
              </a:lnSpc>
              <a:spcBef>
                <a:spcPct val="0"/>
              </a:spcBef>
              <a:buClr>
                <a:srgbClr val="000000"/>
              </a:buClr>
              <a:buNone/>
            </a:pPr>
            <a:r>
              <a:rPr lang="en-US" sz="3600" b="1" cap="none" dirty="0">
                <a:ln w="0"/>
                <a:solidFill>
                  <a:srgbClr val="000099"/>
                </a:solidFill>
                <a:effectLst>
                  <a:outerShdw blurRad="38100" dist="19050" dir="2700000" algn="tl" rotWithShape="0">
                    <a:schemeClr val="dk1">
                      <a:alpha val="40000"/>
                    </a:schemeClr>
                  </a:outerShdw>
                </a:effectLst>
              </a:rPr>
              <a:t>What is the behavior?</a:t>
            </a:r>
          </a:p>
          <a:p>
            <a:pPr marL="377190" lvl="1" indent="0">
              <a:lnSpc>
                <a:spcPct val="100000"/>
              </a:lnSpc>
              <a:spcBef>
                <a:spcPct val="0"/>
              </a:spcBef>
              <a:buClr>
                <a:srgbClr val="000000"/>
              </a:buClr>
              <a:buNone/>
            </a:pPr>
            <a:r>
              <a:rPr lang="en-US" sz="3600" b="1" cap="none" dirty="0">
                <a:ln w="0"/>
                <a:solidFill>
                  <a:srgbClr val="000099"/>
                </a:solidFill>
                <a:effectLst>
                  <a:outerShdw blurRad="38100" dist="19050" dir="2700000" algn="tl" rotWithShape="0">
                    <a:schemeClr val="dk1">
                      <a:alpha val="40000"/>
                    </a:schemeClr>
                  </a:outerShdw>
                </a:effectLst>
              </a:rPr>
              <a:t>When does it occur?</a:t>
            </a:r>
          </a:p>
          <a:p>
            <a:pPr marL="377190" lvl="1" indent="0">
              <a:lnSpc>
                <a:spcPct val="100000"/>
              </a:lnSpc>
              <a:spcBef>
                <a:spcPct val="0"/>
              </a:spcBef>
              <a:buClr>
                <a:srgbClr val="000000"/>
              </a:buClr>
              <a:buNone/>
            </a:pPr>
            <a:r>
              <a:rPr lang="en-US" sz="3600" b="1" cap="none" dirty="0">
                <a:ln w="0"/>
                <a:solidFill>
                  <a:srgbClr val="000099"/>
                </a:solidFill>
                <a:effectLst>
                  <a:outerShdw blurRad="38100" dist="19050" dir="2700000" algn="tl" rotWithShape="0">
                    <a:schemeClr val="dk1">
                      <a:alpha val="40000"/>
                    </a:schemeClr>
                  </a:outerShdw>
                </a:effectLst>
              </a:rPr>
              <a:t>What is the motivation for the behavior?</a:t>
            </a:r>
          </a:p>
          <a:p>
            <a:pPr marL="377190" lvl="1" indent="0">
              <a:lnSpc>
                <a:spcPct val="100000"/>
              </a:lnSpc>
              <a:spcBef>
                <a:spcPct val="0"/>
              </a:spcBef>
              <a:buClr>
                <a:srgbClr val="000000"/>
              </a:buClr>
              <a:buNone/>
            </a:pPr>
            <a:r>
              <a:rPr lang="en-US" sz="3600" b="1" cap="none" dirty="0">
                <a:ln w="0"/>
                <a:solidFill>
                  <a:srgbClr val="000099"/>
                </a:solidFill>
                <a:effectLst>
                  <a:outerShdw blurRad="38100" dist="19050" dir="2700000" algn="tl" rotWithShape="0">
                    <a:schemeClr val="dk1">
                      <a:alpha val="40000"/>
                    </a:schemeClr>
                  </a:outerShdw>
                </a:effectLst>
              </a:rPr>
              <a:t>What are the antecedents/consequences?</a:t>
            </a:r>
          </a:p>
          <a:p>
            <a:pPr marL="377190" lvl="1" indent="0">
              <a:lnSpc>
                <a:spcPct val="100000"/>
              </a:lnSpc>
              <a:spcBef>
                <a:spcPct val="0"/>
              </a:spcBef>
              <a:buClr>
                <a:srgbClr val="000000"/>
              </a:buClr>
              <a:buNone/>
            </a:pPr>
            <a:r>
              <a:rPr lang="en-US" sz="3600" b="1" cap="none" dirty="0">
                <a:ln w="0"/>
                <a:solidFill>
                  <a:srgbClr val="000099"/>
                </a:solidFill>
                <a:effectLst>
                  <a:outerShdw blurRad="38100" dist="19050" dir="2700000" algn="tl" rotWithShape="0">
                    <a:schemeClr val="dk1">
                      <a:alpha val="40000"/>
                    </a:schemeClr>
                  </a:outerShdw>
                </a:effectLst>
              </a:rPr>
              <a:t>What replacement behaviors can be taught? </a:t>
            </a:r>
          </a:p>
        </p:txBody>
      </p:sp>
      <p:pic>
        <p:nvPicPr>
          <p:cNvPr id="5" name="Picture 4" descr="http://t2.gstatic.com/images?q=tbn:ANd9GcSqFjR_CHdErCL3NUIWGsuXfOg0mU5pzL7Ptze5dOPP7qk5wis9"/>
          <p:cNvPicPr>
            <a:picLocks noChangeAspect="1" noChangeArrowheads="1"/>
          </p:cNvPicPr>
          <p:nvPr/>
        </p:nvPicPr>
        <p:blipFill>
          <a:blip r:embed="rId3" cstate="print"/>
          <a:srcRect/>
          <a:stretch>
            <a:fillRect/>
          </a:stretch>
        </p:blipFill>
        <p:spPr bwMode="auto">
          <a:xfrm>
            <a:off x="7859953" y="4019789"/>
            <a:ext cx="1166890" cy="982644"/>
          </a:xfrm>
          <a:prstGeom prst="rect">
            <a:avLst/>
          </a:prstGeom>
          <a:noFill/>
          <a:ln w="76200">
            <a:solidFill>
              <a:srgbClr val="333399"/>
            </a:solidFill>
          </a:ln>
        </p:spPr>
      </p:pic>
      <p:sp>
        <p:nvSpPr>
          <p:cNvPr id="6" name="Rectangle 5"/>
          <p:cNvSpPr/>
          <p:nvPr/>
        </p:nvSpPr>
        <p:spPr>
          <a:xfrm>
            <a:off x="7859953" y="4218723"/>
            <a:ext cx="1166890" cy="584775"/>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latin typeface="Century Gothic" panose="020B0502020202020204" pitchFamily="34" charset="0"/>
              </a:rPr>
              <a:t>ABC</a:t>
            </a:r>
          </a:p>
        </p:txBody>
      </p:sp>
      <p:pic>
        <p:nvPicPr>
          <p:cNvPr id="15" name="Picture 14" descr="http://jinxyjen.files.wordpress.com/2012/06/roadtrip.gif">
            <a:extLst>
              <a:ext uri="{FF2B5EF4-FFF2-40B4-BE49-F238E27FC236}">
                <a16:creationId xmlns:a16="http://schemas.microsoft.com/office/drawing/2014/main" id="{42AE3911-8EF3-48BA-8CC7-27D8720C2E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79421">
            <a:off x="9833321" y="3607763"/>
            <a:ext cx="1933680" cy="2048067"/>
          </a:xfrm>
          <a:prstGeom prst="rect">
            <a:avLst/>
          </a:prstGeom>
          <a:noFill/>
        </p:spPr>
      </p:pic>
      <p:sp>
        <p:nvSpPr>
          <p:cNvPr id="2" name="Rectangle 1">
            <a:extLst>
              <a:ext uri="{FF2B5EF4-FFF2-40B4-BE49-F238E27FC236}">
                <a16:creationId xmlns:a16="http://schemas.microsoft.com/office/drawing/2014/main" id="{6D5144E8-6D58-4557-AA6B-FD558933BBE5}"/>
              </a:ext>
            </a:extLst>
          </p:cNvPr>
          <p:cNvSpPr/>
          <p:nvPr/>
        </p:nvSpPr>
        <p:spPr>
          <a:xfrm>
            <a:off x="541907" y="0"/>
            <a:ext cx="10964861" cy="1200329"/>
          </a:xfrm>
          <a:prstGeom prst="rect">
            <a:avLst/>
          </a:prstGeom>
        </p:spPr>
        <p:txBody>
          <a:bodyPr wrap="none">
            <a:spAutoFit/>
          </a:bodyPr>
          <a:lstStyle/>
          <a:p>
            <a:pPr algn="ctr"/>
            <a:r>
              <a:rPr lang="en-US" sz="7200" dirty="0">
                <a:ln w="0"/>
                <a:effectLst>
                  <a:outerShdw blurRad="38100" dist="19050" dir="2700000" algn="tl" rotWithShape="0">
                    <a:schemeClr val="dk1">
                      <a:alpha val="40000"/>
                    </a:schemeClr>
                  </a:outerShdw>
                </a:effectLst>
              </a:rPr>
              <a:t>Function-based Thinking</a:t>
            </a:r>
          </a:p>
        </p:txBody>
      </p:sp>
      <p:sp>
        <p:nvSpPr>
          <p:cNvPr id="7" name="Rectangle 6">
            <a:extLst>
              <a:ext uri="{FF2B5EF4-FFF2-40B4-BE49-F238E27FC236}">
                <a16:creationId xmlns:a16="http://schemas.microsoft.com/office/drawing/2014/main" id="{752F2043-7792-48BB-A16D-2AA6744300FA}"/>
              </a:ext>
            </a:extLst>
          </p:cNvPr>
          <p:cNvSpPr/>
          <p:nvPr/>
        </p:nvSpPr>
        <p:spPr>
          <a:xfrm>
            <a:off x="10823670" y="6305204"/>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1 </a:t>
            </a:r>
          </a:p>
        </p:txBody>
      </p:sp>
    </p:spTree>
    <p:extLst>
      <p:ext uri="{BB962C8B-B14F-4D97-AF65-F5344CB8AC3E}">
        <p14:creationId xmlns:p14="http://schemas.microsoft.com/office/powerpoint/2010/main" val="5946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2257971" cy="6858000"/>
          </a:xfrm>
          <a:prstGeom prst="rect">
            <a:avLst/>
          </a:prstGeom>
        </p:spPr>
      </p:pic>
      <p:sp>
        <p:nvSpPr>
          <p:cNvPr id="2" name="Title 1"/>
          <p:cNvSpPr>
            <a:spLocks noGrp="1"/>
          </p:cNvSpPr>
          <p:nvPr>
            <p:ph type="title"/>
          </p:nvPr>
        </p:nvSpPr>
        <p:spPr>
          <a:xfrm>
            <a:off x="-3065" y="820594"/>
            <a:ext cx="12009120" cy="1371600"/>
          </a:xfrm>
        </p:spPr>
        <p:txBody>
          <a:bodyPr>
            <a:normAutofit fontScale="90000"/>
          </a:bodyPr>
          <a:lstStyle/>
          <a:p>
            <a:pPr algn="ctr"/>
            <a:br>
              <a:rPr lang="en-US" b="1" dirty="0">
                <a:solidFill>
                  <a:schemeClr val="accent2">
                    <a:lumMod val="50000"/>
                  </a:schemeClr>
                </a:solidFill>
                <a:latin typeface="Century Gothic" pitchFamily="34" charset="0"/>
              </a:rPr>
            </a:br>
            <a:r>
              <a:rPr lang="en-US" sz="8900" b="1" dirty="0">
                <a:ln>
                  <a:solidFill>
                    <a:sysClr val="windowText" lastClr="000000"/>
                  </a:solidFill>
                </a:ln>
                <a:solidFill>
                  <a:schemeClr val="bg1"/>
                </a:solidFill>
                <a:latin typeface="+mn-lt"/>
              </a:rPr>
              <a:t>Always Start with the BEHAVIOR</a:t>
            </a:r>
          </a:p>
        </p:txBody>
      </p:sp>
      <p:sp>
        <p:nvSpPr>
          <p:cNvPr id="3" name="Rectangle 2"/>
          <p:cNvSpPr/>
          <p:nvPr/>
        </p:nvSpPr>
        <p:spPr>
          <a:xfrm>
            <a:off x="1842516" y="2498113"/>
            <a:ext cx="8458200" cy="4191000"/>
          </a:xfrm>
          <a:prstGeom prst="rect">
            <a:avLst/>
          </a:prstGeom>
          <a:solidFill>
            <a:schemeClr val="bg1"/>
          </a:solidFill>
          <a:ln w="762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AnA</a:t>
            </a:r>
            <a:endParaRPr lang="en-US" dirty="0"/>
          </a:p>
        </p:txBody>
      </p:sp>
      <p:pic>
        <p:nvPicPr>
          <p:cNvPr id="6" name="Picture 5" descr="http://t2.gstatic.com/images?q=tbn:ANd9GcSqFjR_CHdErCL3NUIWGsuXfOg0mU5pzL7Ptze5dOPP7qk5wis9"/>
          <p:cNvPicPr>
            <a:picLocks noChangeAspect="1" noChangeArrowheads="1"/>
          </p:cNvPicPr>
          <p:nvPr/>
        </p:nvPicPr>
        <p:blipFill>
          <a:blip r:embed="rId4" cstate="print"/>
          <a:srcRect/>
          <a:stretch>
            <a:fillRect/>
          </a:stretch>
        </p:blipFill>
        <p:spPr bwMode="auto">
          <a:xfrm>
            <a:off x="1981204" y="3257874"/>
            <a:ext cx="2598471" cy="2188186"/>
          </a:xfrm>
          <a:prstGeom prst="rect">
            <a:avLst/>
          </a:prstGeom>
          <a:noFill/>
        </p:spPr>
      </p:pic>
      <p:pic>
        <p:nvPicPr>
          <p:cNvPr id="8" name="Picture 7" descr="http://t2.gstatic.com/images?q=tbn:ANd9GcSqFjR_CHdErCL3NUIWGsuXfOg0mU5pzL7Ptze5dOPP7qk5wis9"/>
          <p:cNvPicPr>
            <a:picLocks noChangeAspect="1" noChangeArrowheads="1"/>
          </p:cNvPicPr>
          <p:nvPr/>
        </p:nvPicPr>
        <p:blipFill>
          <a:blip r:embed="rId4" cstate="print"/>
          <a:srcRect/>
          <a:stretch>
            <a:fillRect/>
          </a:stretch>
        </p:blipFill>
        <p:spPr bwMode="auto">
          <a:xfrm>
            <a:off x="4732075" y="3257874"/>
            <a:ext cx="2598471" cy="2188186"/>
          </a:xfrm>
          <a:prstGeom prst="rect">
            <a:avLst/>
          </a:prstGeom>
          <a:noFill/>
        </p:spPr>
      </p:pic>
      <p:pic>
        <p:nvPicPr>
          <p:cNvPr id="9" name="Picture 8" descr="http://t2.gstatic.com/images?q=tbn:ANd9GcSqFjR_CHdErCL3NUIWGsuXfOg0mU5pzL7Ptze5dOPP7qk5wis9"/>
          <p:cNvPicPr>
            <a:picLocks noChangeAspect="1" noChangeArrowheads="1"/>
          </p:cNvPicPr>
          <p:nvPr/>
        </p:nvPicPr>
        <p:blipFill>
          <a:blip r:embed="rId4" cstate="print"/>
          <a:srcRect/>
          <a:stretch>
            <a:fillRect/>
          </a:stretch>
        </p:blipFill>
        <p:spPr bwMode="auto">
          <a:xfrm>
            <a:off x="7543804" y="3244428"/>
            <a:ext cx="2598471" cy="2188186"/>
          </a:xfrm>
          <a:prstGeom prst="rect">
            <a:avLst/>
          </a:prstGeom>
          <a:noFill/>
        </p:spPr>
      </p:pic>
      <p:sp>
        <p:nvSpPr>
          <p:cNvPr id="10" name="Rectangle 9"/>
          <p:cNvSpPr/>
          <p:nvPr/>
        </p:nvSpPr>
        <p:spPr>
          <a:xfrm>
            <a:off x="2587911" y="3493620"/>
            <a:ext cx="1447800" cy="1938992"/>
          </a:xfrm>
          <a:prstGeom prst="rect">
            <a:avLst/>
          </a:prstGeom>
          <a:noFill/>
        </p:spPr>
        <p:txBody>
          <a:bodyPr wrap="square" lIns="91440" tIns="45720" rIns="91440" bIns="45720">
            <a:spAutoFit/>
          </a:bodyPr>
          <a:lstStyle/>
          <a:p>
            <a:pPr algn="ctr"/>
            <a:r>
              <a:rPr lang="en-US" sz="1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A</a:t>
            </a:r>
          </a:p>
        </p:txBody>
      </p:sp>
      <p:sp>
        <p:nvSpPr>
          <p:cNvPr id="11" name="Rectangle 10"/>
          <p:cNvSpPr/>
          <p:nvPr/>
        </p:nvSpPr>
        <p:spPr>
          <a:xfrm>
            <a:off x="5374609" y="3463153"/>
            <a:ext cx="1447800" cy="1938992"/>
          </a:xfrm>
          <a:prstGeom prst="rect">
            <a:avLst/>
          </a:prstGeom>
          <a:noFill/>
        </p:spPr>
        <p:txBody>
          <a:bodyPr wrap="square" lIns="91440" tIns="45720" rIns="91440" bIns="45720">
            <a:spAutoFit/>
          </a:bodyPr>
          <a:lstStyle/>
          <a:p>
            <a:pPr algn="ctr"/>
            <a:r>
              <a:rPr lang="en-US" sz="1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B</a:t>
            </a:r>
          </a:p>
        </p:txBody>
      </p:sp>
      <p:sp>
        <p:nvSpPr>
          <p:cNvPr id="13" name="Rectangle 12"/>
          <p:cNvSpPr/>
          <p:nvPr/>
        </p:nvSpPr>
        <p:spPr>
          <a:xfrm>
            <a:off x="8091730" y="3477521"/>
            <a:ext cx="1447800" cy="1938992"/>
          </a:xfrm>
          <a:prstGeom prst="rect">
            <a:avLst/>
          </a:prstGeom>
          <a:noFill/>
        </p:spPr>
        <p:txBody>
          <a:bodyPr wrap="square" lIns="91440" tIns="45720" rIns="91440" bIns="45720">
            <a:spAutoFit/>
          </a:bodyPr>
          <a:lstStyle/>
          <a:p>
            <a:pPr algn="ctr"/>
            <a:r>
              <a:rPr lang="en-US" sz="1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C</a:t>
            </a:r>
          </a:p>
        </p:txBody>
      </p:sp>
      <p:sp>
        <p:nvSpPr>
          <p:cNvPr id="7" name="Down Arrow 6"/>
          <p:cNvSpPr/>
          <p:nvPr/>
        </p:nvSpPr>
        <p:spPr bwMode="auto">
          <a:xfrm>
            <a:off x="5511369" y="2031040"/>
            <a:ext cx="1142999" cy="1263226"/>
          </a:xfrm>
          <a:prstGeom prst="downArrow">
            <a:avLst/>
          </a:prstGeom>
          <a:solidFill>
            <a:schemeClr val="bg1"/>
          </a:solidFill>
          <a:ln w="57150" cap="flat" cmpd="sng" algn="ctr">
            <a:solidFill>
              <a:srgbClr val="33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4" name="TextBox 3"/>
          <p:cNvSpPr txBox="1"/>
          <p:nvPr/>
        </p:nvSpPr>
        <p:spPr>
          <a:xfrm>
            <a:off x="2284555" y="5446062"/>
            <a:ext cx="1991760" cy="830997"/>
          </a:xfrm>
          <a:prstGeom prst="rect">
            <a:avLst/>
          </a:prstGeom>
          <a:noFill/>
        </p:spPr>
        <p:txBody>
          <a:bodyPr wrap="square" rtlCol="0">
            <a:spAutoFit/>
          </a:bodyPr>
          <a:lstStyle/>
          <a:p>
            <a:pPr algn="ctr"/>
            <a:r>
              <a:rPr lang="en-US" sz="2400" dirty="0">
                <a:latin typeface="Century Gothic" panose="020B0502020202020204" pitchFamily="34" charset="0"/>
              </a:rPr>
              <a:t>Antecedent</a:t>
            </a:r>
          </a:p>
          <a:p>
            <a:pPr algn="ctr"/>
            <a:r>
              <a:rPr lang="en-US" sz="2400" dirty="0">
                <a:latin typeface="Century Gothic" panose="020B0502020202020204" pitchFamily="34" charset="0"/>
              </a:rPr>
              <a:t>Trigger</a:t>
            </a:r>
          </a:p>
        </p:txBody>
      </p:sp>
      <p:sp>
        <p:nvSpPr>
          <p:cNvPr id="14" name="TextBox 13"/>
          <p:cNvSpPr txBox="1"/>
          <p:nvPr/>
        </p:nvSpPr>
        <p:spPr>
          <a:xfrm>
            <a:off x="5035427" y="5437098"/>
            <a:ext cx="1991760" cy="461665"/>
          </a:xfrm>
          <a:prstGeom prst="rect">
            <a:avLst/>
          </a:prstGeom>
          <a:noFill/>
        </p:spPr>
        <p:txBody>
          <a:bodyPr wrap="square" rtlCol="0">
            <a:spAutoFit/>
          </a:bodyPr>
          <a:lstStyle/>
          <a:p>
            <a:pPr algn="ctr"/>
            <a:r>
              <a:rPr lang="en-US" sz="2400" dirty="0">
                <a:latin typeface="Century Gothic" panose="020B0502020202020204" pitchFamily="34" charset="0"/>
              </a:rPr>
              <a:t>Behavior</a:t>
            </a:r>
          </a:p>
        </p:txBody>
      </p:sp>
      <p:sp>
        <p:nvSpPr>
          <p:cNvPr id="15" name="TextBox 14"/>
          <p:cNvSpPr txBox="1"/>
          <p:nvPr/>
        </p:nvSpPr>
        <p:spPr>
          <a:xfrm>
            <a:off x="7482941" y="5495369"/>
            <a:ext cx="2737157" cy="830997"/>
          </a:xfrm>
          <a:prstGeom prst="rect">
            <a:avLst/>
          </a:prstGeom>
          <a:noFill/>
        </p:spPr>
        <p:txBody>
          <a:bodyPr wrap="square" rtlCol="0">
            <a:spAutoFit/>
          </a:bodyPr>
          <a:lstStyle/>
          <a:p>
            <a:pPr algn="ctr"/>
            <a:r>
              <a:rPr lang="en-US" sz="2400" dirty="0">
                <a:latin typeface="Century Gothic" panose="020B0502020202020204" pitchFamily="34" charset="0"/>
              </a:rPr>
              <a:t>Consequences</a:t>
            </a:r>
          </a:p>
          <a:p>
            <a:pPr algn="ctr"/>
            <a:r>
              <a:rPr lang="en-US" sz="2400" dirty="0" err="1">
                <a:latin typeface="Century Gothic" panose="020B0502020202020204" pitchFamily="34" charset="0"/>
              </a:rPr>
              <a:t>Out</a:t>
            </a:r>
            <a:r>
              <a:rPr lang="en-US" sz="2400" dirty="0" err="1">
                <a:solidFill>
                  <a:srgbClr val="C00000"/>
                </a:solidFill>
                <a:latin typeface="Century Gothic" panose="020B0502020202020204" pitchFamily="34" charset="0"/>
              </a:rPr>
              <a:t>C</a:t>
            </a:r>
            <a:r>
              <a:rPr lang="en-US" sz="2400" dirty="0" err="1">
                <a:latin typeface="Century Gothic" panose="020B0502020202020204" pitchFamily="34" charset="0"/>
              </a:rPr>
              <a:t>omes</a:t>
            </a:r>
            <a:endParaRPr lang="en-US" sz="2400" dirty="0">
              <a:latin typeface="Century Gothic" panose="020B0502020202020204" pitchFamily="34" charset="0"/>
            </a:endParaRPr>
          </a:p>
        </p:txBody>
      </p:sp>
      <p:sp>
        <p:nvSpPr>
          <p:cNvPr id="16" name="TextBox 15"/>
          <p:cNvSpPr txBox="1"/>
          <p:nvPr/>
        </p:nvSpPr>
        <p:spPr>
          <a:xfrm>
            <a:off x="5674985" y="2410458"/>
            <a:ext cx="842035" cy="830997"/>
          </a:xfrm>
          <a:prstGeom prst="rect">
            <a:avLst/>
          </a:prstGeom>
          <a:noFill/>
        </p:spPr>
        <p:txBody>
          <a:bodyPr wrap="square" rtlCol="0">
            <a:spAutoFit/>
          </a:bodyPr>
          <a:lstStyle/>
          <a:p>
            <a:pPr algn="ctr"/>
            <a:r>
              <a:rPr lang="en-US" sz="4800" b="1" dirty="0">
                <a:latin typeface="Rockwell" pitchFamily="18" charset="0"/>
              </a:rPr>
              <a:t>1</a:t>
            </a:r>
          </a:p>
        </p:txBody>
      </p:sp>
      <p:sp>
        <p:nvSpPr>
          <p:cNvPr id="17" name="TextBox 16"/>
          <p:cNvSpPr txBox="1"/>
          <p:nvPr/>
        </p:nvSpPr>
        <p:spPr>
          <a:xfrm>
            <a:off x="2859418" y="2410456"/>
            <a:ext cx="842035" cy="830997"/>
          </a:xfrm>
          <a:prstGeom prst="rect">
            <a:avLst/>
          </a:prstGeom>
          <a:noFill/>
        </p:spPr>
        <p:txBody>
          <a:bodyPr wrap="square" rtlCol="0">
            <a:spAutoFit/>
          </a:bodyPr>
          <a:lstStyle/>
          <a:p>
            <a:pPr algn="ctr"/>
            <a:r>
              <a:rPr lang="en-US" sz="4800" b="1" dirty="0">
                <a:latin typeface="Rockwell" pitchFamily="18" charset="0"/>
              </a:rPr>
              <a:t>2</a:t>
            </a:r>
          </a:p>
        </p:txBody>
      </p:sp>
      <p:sp>
        <p:nvSpPr>
          <p:cNvPr id="18" name="TextBox 17"/>
          <p:cNvSpPr txBox="1"/>
          <p:nvPr/>
        </p:nvSpPr>
        <p:spPr>
          <a:xfrm>
            <a:off x="8494382" y="2410455"/>
            <a:ext cx="842035" cy="830997"/>
          </a:xfrm>
          <a:prstGeom prst="rect">
            <a:avLst/>
          </a:prstGeom>
          <a:noFill/>
        </p:spPr>
        <p:txBody>
          <a:bodyPr wrap="square" rtlCol="0">
            <a:spAutoFit/>
          </a:bodyPr>
          <a:lstStyle/>
          <a:p>
            <a:pPr algn="ctr"/>
            <a:r>
              <a:rPr lang="en-US" sz="4800" b="1" dirty="0">
                <a:latin typeface="Rockwell" pitchFamily="18" charset="0"/>
              </a:rPr>
              <a:t>3</a:t>
            </a:r>
          </a:p>
        </p:txBody>
      </p:sp>
      <p:sp>
        <p:nvSpPr>
          <p:cNvPr id="20" name="Rectangle 19">
            <a:extLst>
              <a:ext uri="{FF2B5EF4-FFF2-40B4-BE49-F238E27FC236}">
                <a16:creationId xmlns:a16="http://schemas.microsoft.com/office/drawing/2014/main" id="{FC21B6F7-3020-4580-A4A1-EFC14B4DEC85}"/>
              </a:ext>
            </a:extLst>
          </p:cNvPr>
          <p:cNvSpPr/>
          <p:nvPr/>
        </p:nvSpPr>
        <p:spPr>
          <a:xfrm>
            <a:off x="10509101" y="1779530"/>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4 </a:t>
            </a:r>
          </a:p>
        </p:txBody>
      </p:sp>
    </p:spTree>
    <p:extLst>
      <p:ext uri="{BB962C8B-B14F-4D97-AF65-F5344CB8AC3E}">
        <p14:creationId xmlns:p14="http://schemas.microsoft.com/office/powerpoint/2010/main" val="36353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43336F5-308C-4B65-8DBD-09511591686E}"/>
              </a:ext>
            </a:extLst>
          </p:cNvPr>
          <p:cNvPicPr>
            <a:picLocks noGrp="1" noChangeAspect="1"/>
          </p:cNvPicPr>
          <p:nvPr>
            <p:ph type="pic" sz="quarter" idx="10"/>
          </p:nvPr>
        </p:nvPicPr>
        <p:blipFill>
          <a:blip r:embed="rId3"/>
          <a:srcRect l="22194" r="22194"/>
          <a:stretch>
            <a:fillRect/>
          </a:stretch>
        </p:blipFill>
        <p:spPr/>
      </p:pic>
      <p:sp>
        <p:nvSpPr>
          <p:cNvPr id="16" name="Text Box 4">
            <a:extLst>
              <a:ext uri="{FF2B5EF4-FFF2-40B4-BE49-F238E27FC236}">
                <a16:creationId xmlns:a16="http://schemas.microsoft.com/office/drawing/2014/main" id="{7D38ACE7-CDED-4DA2-A259-178C358E5398}"/>
              </a:ext>
            </a:extLst>
          </p:cNvPr>
          <p:cNvSpPr txBox="1"/>
          <p:nvPr/>
        </p:nvSpPr>
        <p:spPr>
          <a:xfrm>
            <a:off x="7783946" y="-48505"/>
            <a:ext cx="7337425" cy="56033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P</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ositive</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C</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lassroom</a:t>
            </a:r>
            <a:r>
              <a:rPr lang="en-US" sz="8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B</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ehavioral</a:t>
            </a:r>
            <a:r>
              <a:rPr lang="en-US" sz="8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S</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upports</a:t>
            </a:r>
            <a:endParaRPr lang="en-US" sz="8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322EA1D2-1343-42D6-8D45-FD3B41CFFC92}"/>
              </a:ext>
            </a:extLst>
          </p:cNvPr>
          <p:cNvPicPr>
            <a:picLocks noChangeAspect="1"/>
          </p:cNvPicPr>
          <p:nvPr/>
        </p:nvPicPr>
        <p:blipFill>
          <a:blip r:embed="rId4"/>
          <a:stretch>
            <a:fillRect/>
          </a:stretch>
        </p:blipFill>
        <p:spPr>
          <a:xfrm>
            <a:off x="8125265" y="5940649"/>
            <a:ext cx="2748699" cy="594019"/>
          </a:xfrm>
          <a:prstGeom prst="rect">
            <a:avLst/>
          </a:prstGeom>
        </p:spPr>
      </p:pic>
      <p:sp>
        <p:nvSpPr>
          <p:cNvPr id="4" name="Rectangle 3">
            <a:extLst>
              <a:ext uri="{FF2B5EF4-FFF2-40B4-BE49-F238E27FC236}">
                <a16:creationId xmlns:a16="http://schemas.microsoft.com/office/drawing/2014/main" id="{8A074E0C-065C-445D-A729-08AE12D2AD23}"/>
              </a:ext>
            </a:extLst>
          </p:cNvPr>
          <p:cNvSpPr/>
          <p:nvPr/>
        </p:nvSpPr>
        <p:spPr>
          <a:xfrm>
            <a:off x="8293921" y="6459802"/>
            <a:ext cx="2198038" cy="338554"/>
          </a:xfrm>
          <a:prstGeom prst="rect">
            <a:avLst/>
          </a:prstGeom>
          <a:noFill/>
        </p:spPr>
        <p:txBody>
          <a:bodyPr wrap="none" lIns="91440" tIns="45720" rIns="91440" bIns="45720">
            <a:spAutoFit/>
          </a:bodyPr>
          <a:lstStyle/>
          <a:p>
            <a:pPr algn="ctr"/>
            <a:r>
              <a:rPr lang="en-US" sz="1600" dirty="0">
                <a:ln w="0"/>
                <a:solidFill>
                  <a:schemeClr val="tx2"/>
                </a:solidFill>
                <a:effectLst>
                  <a:outerShdw blurRad="38100" dist="19050" dir="2700000" algn="tl" rotWithShape="0">
                    <a:schemeClr val="dk1">
                      <a:alpha val="40000"/>
                    </a:schemeClr>
                  </a:outerShdw>
                </a:effectLst>
              </a:rPr>
              <a:t>www.pbiscaltac.org</a:t>
            </a:r>
          </a:p>
        </p:txBody>
      </p:sp>
      <p:sp>
        <p:nvSpPr>
          <p:cNvPr id="15" name="Text Placeholder 2">
            <a:extLst>
              <a:ext uri="{FF2B5EF4-FFF2-40B4-BE49-F238E27FC236}">
                <a16:creationId xmlns:a16="http://schemas.microsoft.com/office/drawing/2014/main" id="{DEAF4BCF-0C69-42CF-B8B8-63779408F1B6}"/>
              </a:ext>
            </a:extLst>
          </p:cNvPr>
          <p:cNvSpPr txBox="1">
            <a:spLocks/>
          </p:cNvSpPr>
          <p:nvPr/>
        </p:nvSpPr>
        <p:spPr>
          <a:xfrm>
            <a:off x="14990" y="-206062"/>
            <a:ext cx="7337425" cy="1011237"/>
          </a:xfrm>
          <a:prstGeom prst="rect">
            <a:avLst/>
          </a:prstGeom>
        </p:spPr>
        <p:txBody>
          <a:bodyPr vert="horz" lIns="91440" tIns="45720" rIns="91440" bIns="45720" rtlCol="0">
            <a:normAutofit fontScale="25000" lnSpcReduction="20000"/>
          </a:bodyPr>
          <a:lstStyle>
            <a:lvl1pPr marL="0" indent="0" algn="l" defTabSz="914377"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9pPr>
          </a:lstStyle>
          <a:p>
            <a:pPr marL="342882" indent="-342882">
              <a:lnSpc>
                <a:spcPct val="107000"/>
              </a:lnSpc>
              <a:spcBef>
                <a:spcPts val="0"/>
              </a:spcBef>
              <a:buBlip>
                <a:blip r:embed="rId5"/>
              </a:buBlip>
            </a:pPr>
            <a:endParaRPr lang="en-US" sz="17600" dirty="0"/>
          </a:p>
          <a:p>
            <a:pPr>
              <a:lnSpc>
                <a:spcPct val="107000"/>
              </a:lnSpc>
              <a:spcBef>
                <a:spcPts val="0"/>
              </a:spcBef>
            </a:pPr>
            <a:r>
              <a:rPr lang="en-US" sz="24000" dirty="0"/>
              <a:t>AGENDA-Day 1</a:t>
            </a:r>
          </a:p>
          <a:p>
            <a:pPr>
              <a:lnSpc>
                <a:spcPct val="107000"/>
              </a:lnSpc>
              <a:spcBef>
                <a:spcPts val="0"/>
              </a:spcBef>
            </a:pPr>
            <a:endParaRPr lang="en-US" sz="3600" dirty="0"/>
          </a:p>
          <a:p>
            <a:pPr marL="342882" indent="-342882">
              <a:lnSpc>
                <a:spcPct val="107000"/>
              </a:lnSpc>
              <a:spcBef>
                <a:spcPts val="0"/>
              </a:spcBef>
              <a:buBlip>
                <a:blip r:embed="rId5"/>
              </a:buBlip>
            </a:pPr>
            <a:r>
              <a:rPr lang="en-US" sz="17600" dirty="0"/>
              <a:t>PCBS Overview</a:t>
            </a:r>
          </a:p>
          <a:p>
            <a:pPr>
              <a:lnSpc>
                <a:spcPct val="107000"/>
              </a:lnSpc>
              <a:spcBef>
                <a:spcPts val="0"/>
              </a:spcBef>
            </a:pPr>
            <a:r>
              <a:rPr lang="en-US" sz="11200" dirty="0">
                <a:solidFill>
                  <a:schemeClr val="accent4">
                    <a:lumMod val="40000"/>
                    <a:lumOff val="60000"/>
                  </a:schemeClr>
                </a:solidFill>
              </a:rPr>
              <a:t>MTSS-Behavior Framework</a:t>
            </a:r>
          </a:p>
          <a:p>
            <a:pPr marL="342882" indent="-342882">
              <a:lnSpc>
                <a:spcPct val="107000"/>
              </a:lnSpc>
              <a:spcBef>
                <a:spcPts val="0"/>
              </a:spcBef>
              <a:buBlip>
                <a:blip r:embed="rId5"/>
              </a:buBlip>
            </a:pPr>
            <a:r>
              <a:rPr lang="en-US" sz="17600" dirty="0"/>
              <a:t>Function-based       Thinking</a:t>
            </a:r>
          </a:p>
          <a:p>
            <a:pPr>
              <a:lnSpc>
                <a:spcPct val="107000"/>
              </a:lnSpc>
              <a:spcBef>
                <a:spcPts val="0"/>
              </a:spcBef>
            </a:pPr>
            <a:r>
              <a:rPr lang="en-US" sz="11200" dirty="0">
                <a:solidFill>
                  <a:schemeClr val="accent4">
                    <a:lumMod val="40000"/>
                    <a:lumOff val="60000"/>
                  </a:schemeClr>
                </a:solidFill>
              </a:rPr>
              <a:t>ABC’s of Behavior</a:t>
            </a:r>
          </a:p>
          <a:p>
            <a:pPr marL="342882" indent="-342882">
              <a:lnSpc>
                <a:spcPct val="107000"/>
              </a:lnSpc>
              <a:spcBef>
                <a:spcPts val="0"/>
              </a:spcBef>
              <a:buBlip>
                <a:blip r:embed="rId5"/>
              </a:buBlip>
            </a:pPr>
            <a:r>
              <a:rPr lang="en-US" sz="17600" dirty="0"/>
              <a:t>Classroom Foundations</a:t>
            </a:r>
          </a:p>
          <a:p>
            <a:pPr>
              <a:lnSpc>
                <a:spcPct val="107000"/>
              </a:lnSpc>
              <a:spcBef>
                <a:spcPts val="0"/>
              </a:spcBef>
            </a:pPr>
            <a:r>
              <a:rPr lang="en-US" sz="11200" dirty="0">
                <a:solidFill>
                  <a:schemeClr val="accent4">
                    <a:lumMod val="40000"/>
                    <a:lumOff val="60000"/>
                  </a:schemeClr>
                </a:solidFill>
              </a:rPr>
              <a:t>Settings, Routines, Expectations</a:t>
            </a:r>
          </a:p>
          <a:p>
            <a:pPr marL="342882" indent="-342882">
              <a:lnSpc>
                <a:spcPct val="107000"/>
              </a:lnSpc>
              <a:spcBef>
                <a:spcPts val="0"/>
              </a:spcBef>
              <a:buBlip>
                <a:blip r:embed="rId5"/>
              </a:buBlip>
            </a:pPr>
            <a:r>
              <a:rPr lang="en-US" sz="17600" dirty="0"/>
              <a:t>Prevention Practices</a:t>
            </a:r>
          </a:p>
          <a:p>
            <a:pPr>
              <a:lnSpc>
                <a:spcPct val="107000"/>
              </a:lnSpc>
              <a:spcBef>
                <a:spcPts val="0"/>
              </a:spcBef>
            </a:pPr>
            <a:r>
              <a:rPr lang="en-US" sz="11200" dirty="0">
                <a:solidFill>
                  <a:schemeClr val="accent4">
                    <a:lumMod val="40000"/>
                    <a:lumOff val="60000"/>
                  </a:schemeClr>
                </a:solidFill>
              </a:rPr>
              <a:t>Supervision, Acknowledgements, Engagement, Precorrections/Prompts</a:t>
            </a:r>
          </a:p>
          <a:p>
            <a:pPr>
              <a:lnSpc>
                <a:spcPct val="107000"/>
              </a:lnSpc>
              <a:spcBef>
                <a:spcPts val="0"/>
              </a:spcBef>
            </a:pPr>
            <a:endParaRPr lang="en-US" sz="17600" dirty="0"/>
          </a:p>
          <a:p>
            <a:pPr marL="342882" indent="-342882">
              <a:lnSpc>
                <a:spcPct val="107000"/>
              </a:lnSpc>
              <a:spcBef>
                <a:spcPts val="0"/>
              </a:spcBef>
              <a:buBlip>
                <a:blip r:embed="rId5"/>
              </a:buBlip>
            </a:pPr>
            <a:endParaRPr lang="en-US" dirty="0"/>
          </a:p>
        </p:txBody>
      </p:sp>
    </p:spTree>
    <p:extLst>
      <p:ext uri="{BB962C8B-B14F-4D97-AF65-F5344CB8AC3E}">
        <p14:creationId xmlns:p14="http://schemas.microsoft.com/office/powerpoint/2010/main" val="121173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1"/>
            <a:ext cx="12192000" cy="4994751"/>
          </a:xfrm>
          <a:prstGeom prst="rect">
            <a:avLst/>
          </a:prstGeom>
        </p:spPr>
      </p:pic>
      <p:sp>
        <p:nvSpPr>
          <p:cNvPr id="7" name="Rectangle 6"/>
          <p:cNvSpPr/>
          <p:nvPr/>
        </p:nvSpPr>
        <p:spPr>
          <a:xfrm>
            <a:off x="421640" y="5122514"/>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BEHAVIOR (The What)</a:t>
            </a:r>
            <a:endParaRPr lang="en-US" sz="6600" b="1" dirty="0">
              <a:ea typeface="Berlin Sans FB" panose="020E0602020502020306"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503660CA-26AC-46CB-AC31-2F790795F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64" y="5208411"/>
            <a:ext cx="1086690" cy="106680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9943959-4DE9-4718-94C5-F16AAA1399D7}"/>
              </a:ext>
            </a:extLst>
          </p:cNvPr>
          <p:cNvSpPr/>
          <p:nvPr/>
        </p:nvSpPr>
        <p:spPr>
          <a:xfrm>
            <a:off x="0" y="3006"/>
            <a:ext cx="11599537" cy="5078313"/>
          </a:xfrm>
          <a:prstGeom prst="rect">
            <a:avLst/>
          </a:prstGeom>
        </p:spPr>
        <p:txBody>
          <a:bodyPr wrap="square">
            <a:spAutoFit/>
          </a:bodyPr>
          <a:lstStyle/>
          <a:p>
            <a:pPr lvl="1" algn="ctr"/>
            <a:r>
              <a:rPr lang="en-US" sz="5400" b="1" dirty="0">
                <a:ln>
                  <a:solidFill>
                    <a:sysClr val="windowText" lastClr="000000"/>
                  </a:solidFill>
                </a:ln>
                <a:solidFill>
                  <a:schemeClr val="bg1"/>
                </a:solidFill>
              </a:rPr>
              <a:t>Observable?</a:t>
            </a:r>
          </a:p>
          <a:p>
            <a:pPr lvl="1" algn="ctr"/>
            <a:r>
              <a:rPr lang="en-US" sz="5400" b="1" dirty="0">
                <a:ln>
                  <a:solidFill>
                    <a:sysClr val="windowText" lastClr="000000"/>
                  </a:solidFill>
                </a:ln>
                <a:solidFill>
                  <a:schemeClr val="bg1"/>
                </a:solidFill>
              </a:rPr>
              <a:t>Measurable?</a:t>
            </a:r>
          </a:p>
          <a:p>
            <a:pPr lvl="1" algn="ctr"/>
            <a:r>
              <a:rPr lang="en-US" sz="5400" b="1" dirty="0">
                <a:ln>
                  <a:solidFill>
                    <a:sysClr val="windowText" lastClr="000000"/>
                  </a:solidFill>
                </a:ln>
                <a:solidFill>
                  <a:schemeClr val="bg1"/>
                </a:solidFill>
              </a:rPr>
              <a:t>Defined so clearly that a person unfamiliar with the student could recognize the behavior without any doubts?</a:t>
            </a:r>
          </a:p>
        </p:txBody>
      </p:sp>
    </p:spTree>
    <p:extLst>
      <p:ext uri="{BB962C8B-B14F-4D97-AF65-F5344CB8AC3E}">
        <p14:creationId xmlns:p14="http://schemas.microsoft.com/office/powerpoint/2010/main" val="69222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05"/>
            <a:ext cx="12192000" cy="4994751"/>
          </a:xfrm>
          <a:prstGeom prst="rect">
            <a:avLst/>
          </a:prstGeom>
        </p:spPr>
      </p:pic>
      <p:sp>
        <p:nvSpPr>
          <p:cNvPr id="7" name="Rectangle 6"/>
          <p:cNvSpPr/>
          <p:nvPr/>
        </p:nvSpPr>
        <p:spPr>
          <a:xfrm>
            <a:off x="421640" y="5122514"/>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   BEHAVIOR (The What)</a:t>
            </a:r>
            <a:endParaRPr lang="en-US" sz="6600" b="1" dirty="0">
              <a:ea typeface="Berlin Sans FB" panose="020E0602020502020306"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503660CA-26AC-46CB-AC31-2F790795F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37" y="5163709"/>
            <a:ext cx="1086690" cy="106680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9943959-4DE9-4718-94C5-F16AAA1399D7}"/>
              </a:ext>
            </a:extLst>
          </p:cNvPr>
          <p:cNvSpPr/>
          <p:nvPr/>
        </p:nvSpPr>
        <p:spPr>
          <a:xfrm>
            <a:off x="525137" y="3006"/>
            <a:ext cx="11074400" cy="923330"/>
          </a:xfrm>
          <a:prstGeom prst="rect">
            <a:avLst/>
          </a:prstGeom>
        </p:spPr>
        <p:txBody>
          <a:bodyPr wrap="square">
            <a:spAutoFit/>
          </a:bodyPr>
          <a:lstStyle/>
          <a:p>
            <a:pPr lvl="1" algn="ctr"/>
            <a:endParaRPr lang="en-US" sz="5400" b="1" dirty="0">
              <a:ln>
                <a:solidFill>
                  <a:sysClr val="windowText" lastClr="000000"/>
                </a:solidFill>
              </a:ln>
              <a:solidFill>
                <a:schemeClr val="bg1"/>
              </a:solidFill>
            </a:endParaRPr>
          </a:p>
        </p:txBody>
      </p:sp>
      <p:pic>
        <p:nvPicPr>
          <p:cNvPr id="5" name="Picture 4" descr="A drawing of a cartoon character&#10;&#10;Description generated with high confidence">
            <a:extLst>
              <a:ext uri="{FF2B5EF4-FFF2-40B4-BE49-F238E27FC236}">
                <a16:creationId xmlns:a16="http://schemas.microsoft.com/office/drawing/2014/main" id="{065764DF-6769-42F8-A486-2F84FDF83E7D}"/>
              </a:ext>
            </a:extLst>
          </p:cNvPr>
          <p:cNvPicPr>
            <a:picLocks noChangeAspect="1"/>
          </p:cNvPicPr>
          <p:nvPr/>
        </p:nvPicPr>
        <p:blipFill>
          <a:blip r:embed="rId5"/>
          <a:stretch>
            <a:fillRect/>
          </a:stretch>
        </p:blipFill>
        <p:spPr>
          <a:xfrm>
            <a:off x="76332" y="22670"/>
            <a:ext cx="1645826" cy="1281244"/>
          </a:xfrm>
          <a:prstGeom prst="rect">
            <a:avLst/>
          </a:prstGeom>
          <a:ln>
            <a:noFill/>
          </a:ln>
          <a:effectLst>
            <a:softEdge rad="112500"/>
          </a:effectLst>
        </p:spPr>
      </p:pic>
      <p:pic>
        <p:nvPicPr>
          <p:cNvPr id="9" name="Picture 8" descr="A drawing of a cartoon character&#10;&#10;Description generated with high confidence">
            <a:extLst>
              <a:ext uri="{FF2B5EF4-FFF2-40B4-BE49-F238E27FC236}">
                <a16:creationId xmlns:a16="http://schemas.microsoft.com/office/drawing/2014/main" id="{AFE59806-CD96-41E1-A633-DF67E6F2B795}"/>
              </a:ext>
            </a:extLst>
          </p:cNvPr>
          <p:cNvPicPr>
            <a:picLocks noChangeAspect="1"/>
          </p:cNvPicPr>
          <p:nvPr/>
        </p:nvPicPr>
        <p:blipFill>
          <a:blip r:embed="rId5"/>
          <a:stretch>
            <a:fillRect/>
          </a:stretch>
        </p:blipFill>
        <p:spPr>
          <a:xfrm rot="10800000">
            <a:off x="10478847" y="22669"/>
            <a:ext cx="1645827" cy="1281245"/>
          </a:xfrm>
          <a:prstGeom prst="rect">
            <a:avLst/>
          </a:prstGeom>
          <a:ln>
            <a:noFill/>
          </a:ln>
          <a:effectLst>
            <a:softEdge rad="112500"/>
          </a:effectLst>
        </p:spPr>
      </p:pic>
      <p:sp>
        <p:nvSpPr>
          <p:cNvPr id="6" name="Rectangle 5">
            <a:extLst>
              <a:ext uri="{FF2B5EF4-FFF2-40B4-BE49-F238E27FC236}">
                <a16:creationId xmlns:a16="http://schemas.microsoft.com/office/drawing/2014/main" id="{0A72CA63-2C19-4A05-9E86-1E015D9E951E}"/>
              </a:ext>
            </a:extLst>
          </p:cNvPr>
          <p:cNvSpPr/>
          <p:nvPr/>
        </p:nvSpPr>
        <p:spPr>
          <a:xfrm>
            <a:off x="291457" y="0"/>
            <a:ext cx="11541760" cy="5016758"/>
          </a:xfrm>
          <a:prstGeom prst="rect">
            <a:avLst/>
          </a:prstGeom>
        </p:spPr>
        <p:txBody>
          <a:bodyPr wrap="square">
            <a:spAutoFit/>
          </a:bodyPr>
          <a:lstStyle/>
          <a:p>
            <a:pPr algn="ctr"/>
            <a:r>
              <a:rPr lang="en-US" sz="4000" b="1" dirty="0">
                <a:solidFill>
                  <a:schemeClr val="bg1"/>
                </a:solidFill>
              </a:rPr>
              <a:t>Says the “F-word”</a:t>
            </a:r>
          </a:p>
          <a:p>
            <a:pPr algn="ctr"/>
            <a:r>
              <a:rPr lang="en-US" sz="4000" b="1" dirty="0">
                <a:solidFill>
                  <a:schemeClr val="bg1"/>
                </a:solidFill>
              </a:rPr>
              <a:t>Slams book closed</a:t>
            </a:r>
          </a:p>
          <a:p>
            <a:pPr algn="ctr"/>
            <a:r>
              <a:rPr lang="en-US" sz="4000" b="1" dirty="0">
                <a:solidFill>
                  <a:schemeClr val="bg1"/>
                </a:solidFill>
              </a:rPr>
              <a:t>Has separation anxiety (from parent)</a:t>
            </a:r>
          </a:p>
          <a:p>
            <a:pPr algn="ctr"/>
            <a:r>
              <a:rPr lang="en-US" sz="4000" b="1" dirty="0">
                <a:solidFill>
                  <a:schemeClr val="bg1"/>
                </a:solidFill>
              </a:rPr>
              <a:t>Spacey</a:t>
            </a:r>
          </a:p>
          <a:p>
            <a:pPr algn="ctr"/>
            <a:r>
              <a:rPr lang="en-US" sz="4000" b="1" dirty="0">
                <a:solidFill>
                  <a:schemeClr val="bg1"/>
                </a:solidFill>
              </a:rPr>
              <a:t>Reads 120 wpm</a:t>
            </a:r>
          </a:p>
          <a:p>
            <a:pPr algn="ctr"/>
            <a:r>
              <a:rPr lang="en-US" sz="4000" b="1" dirty="0">
                <a:solidFill>
                  <a:schemeClr val="bg1"/>
                </a:solidFill>
              </a:rPr>
              <a:t>Says she hears voices</a:t>
            </a:r>
          </a:p>
          <a:p>
            <a:pPr algn="ctr"/>
            <a:r>
              <a:rPr lang="en-US" sz="4000" b="1" dirty="0">
                <a:solidFill>
                  <a:schemeClr val="bg1"/>
                </a:solidFill>
              </a:rPr>
              <a:t>Emotionally disturbed</a:t>
            </a:r>
          </a:p>
          <a:p>
            <a:pPr algn="ctr"/>
            <a:r>
              <a:rPr lang="en-US" sz="4000" b="1" dirty="0">
                <a:solidFill>
                  <a:schemeClr val="bg1"/>
                </a:solidFill>
              </a:rPr>
              <a:t>Hits classmates</a:t>
            </a:r>
          </a:p>
        </p:txBody>
      </p:sp>
    </p:spTree>
    <p:extLst>
      <p:ext uri="{BB962C8B-B14F-4D97-AF65-F5344CB8AC3E}">
        <p14:creationId xmlns:p14="http://schemas.microsoft.com/office/powerpoint/2010/main" val="343182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nodePh="1">
                                  <p:stCondLst>
                                    <p:cond delay="0"/>
                                  </p:stCondLst>
                                  <p:endCondLst>
                                    <p:cond evt="begin" delay="0">
                                      <p:tn val="19"/>
                                    </p:cond>
                                  </p:end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arn(inVertical)">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p:cTn id="2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p:cTn id="40"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p:cTn id="4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9" dur="500"/>
                                        <p:tgtEl>
                                          <p:spTgt spid="6">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 calcmode="lin" valueType="num">
                                      <p:cBhvr>
                                        <p:cTn id="54"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56" dur="500"/>
                                        <p:tgtEl>
                                          <p:spTgt spid="6">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 calcmode="lin" valueType="num">
                                      <p:cBhvr>
                                        <p:cTn id="61"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62"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63" dur="500"/>
                                        <p:tgtEl>
                                          <p:spTgt spid="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 calcmode="lin" valueType="num">
                                      <p:cBhvr>
                                        <p:cTn id="68"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69"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70" dur="500"/>
                                        <p:tgtEl>
                                          <p:spTgt spid="6">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anim calcmode="lin" valueType="num">
                                      <p:cBhvr>
                                        <p:cTn id="75"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76"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7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05"/>
            <a:ext cx="12192000" cy="4994751"/>
          </a:xfrm>
          <a:prstGeom prst="rect">
            <a:avLst/>
          </a:prstGeom>
        </p:spPr>
      </p:pic>
      <p:sp>
        <p:nvSpPr>
          <p:cNvPr id="7" name="Rectangle 6"/>
          <p:cNvSpPr/>
          <p:nvPr/>
        </p:nvSpPr>
        <p:spPr>
          <a:xfrm>
            <a:off x="421640" y="5122514"/>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   BEHAVIOR (The What)</a:t>
            </a:r>
            <a:endParaRPr lang="en-US" sz="6600" b="1" dirty="0">
              <a:ea typeface="Berlin Sans FB" panose="020E0602020502020306"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503660CA-26AC-46CB-AC31-2F790795F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37" y="5163709"/>
            <a:ext cx="1086690" cy="106680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9943959-4DE9-4718-94C5-F16AAA1399D7}"/>
              </a:ext>
            </a:extLst>
          </p:cNvPr>
          <p:cNvSpPr/>
          <p:nvPr/>
        </p:nvSpPr>
        <p:spPr>
          <a:xfrm>
            <a:off x="525137" y="3006"/>
            <a:ext cx="11074400" cy="923330"/>
          </a:xfrm>
          <a:prstGeom prst="rect">
            <a:avLst/>
          </a:prstGeom>
        </p:spPr>
        <p:txBody>
          <a:bodyPr wrap="square">
            <a:spAutoFit/>
          </a:bodyPr>
          <a:lstStyle/>
          <a:p>
            <a:pPr lvl="1" algn="ctr"/>
            <a:endParaRPr lang="en-US" sz="5400" b="1" dirty="0">
              <a:ln>
                <a:solidFill>
                  <a:sysClr val="windowText" lastClr="000000"/>
                </a:solidFill>
              </a:ln>
              <a:solidFill>
                <a:schemeClr val="bg1"/>
              </a:solidFill>
            </a:endParaRPr>
          </a:p>
        </p:txBody>
      </p:sp>
      <p:sp>
        <p:nvSpPr>
          <p:cNvPr id="6" name="Rectangle 5">
            <a:extLst>
              <a:ext uri="{FF2B5EF4-FFF2-40B4-BE49-F238E27FC236}">
                <a16:creationId xmlns:a16="http://schemas.microsoft.com/office/drawing/2014/main" id="{0A72CA63-2C19-4A05-9E86-1E015D9E951E}"/>
              </a:ext>
            </a:extLst>
          </p:cNvPr>
          <p:cNvSpPr/>
          <p:nvPr/>
        </p:nvSpPr>
        <p:spPr>
          <a:xfrm>
            <a:off x="291457" y="0"/>
            <a:ext cx="11541760" cy="1723549"/>
          </a:xfrm>
          <a:prstGeom prst="rect">
            <a:avLst/>
          </a:prstGeom>
        </p:spPr>
        <p:txBody>
          <a:bodyPr wrap="square">
            <a:spAutoFit/>
          </a:bodyPr>
          <a:lstStyle/>
          <a:p>
            <a:pPr algn="ctr"/>
            <a:r>
              <a:rPr lang="en-US" sz="6600" b="1" spc="50" dirty="0">
                <a:ln w="0"/>
                <a:solidFill>
                  <a:schemeClr val="bg2"/>
                </a:solidFill>
                <a:effectLst>
                  <a:innerShdw blurRad="63500" dist="50800" dir="13500000">
                    <a:srgbClr val="000000">
                      <a:alpha val="50000"/>
                    </a:srgbClr>
                  </a:innerShdw>
                </a:effectLst>
              </a:rPr>
              <a:t>Defining Problem Behavior</a:t>
            </a:r>
          </a:p>
          <a:p>
            <a:pPr algn="ctr"/>
            <a:endParaRPr lang="en-US" sz="4000" b="1" dirty="0">
              <a:solidFill>
                <a:schemeClr val="bg1"/>
              </a:solidFill>
            </a:endParaRPr>
          </a:p>
        </p:txBody>
      </p:sp>
      <p:graphicFrame>
        <p:nvGraphicFramePr>
          <p:cNvPr id="3" name="Table 2">
            <a:extLst>
              <a:ext uri="{FF2B5EF4-FFF2-40B4-BE49-F238E27FC236}">
                <a16:creationId xmlns:a16="http://schemas.microsoft.com/office/drawing/2014/main" id="{7E7D2855-D659-46CE-80B3-19AB424E96B6}"/>
              </a:ext>
            </a:extLst>
          </p:cNvPr>
          <p:cNvGraphicFramePr>
            <a:graphicFrameLocks noGrp="1"/>
          </p:cNvGraphicFramePr>
          <p:nvPr>
            <p:extLst>
              <p:ext uri="{D42A27DB-BD31-4B8C-83A1-F6EECF244321}">
                <p14:modId xmlns:p14="http://schemas.microsoft.com/office/powerpoint/2010/main" val="1706242851"/>
              </p:ext>
            </p:extLst>
          </p:nvPr>
        </p:nvGraphicFramePr>
        <p:xfrm>
          <a:off x="1998337" y="1221111"/>
          <a:ext cx="8128000" cy="2225040"/>
        </p:xfrm>
        <a:graphic>
          <a:graphicData uri="http://schemas.openxmlformats.org/drawingml/2006/table">
            <a:tbl>
              <a:tblPr firstRow="1" bandRow="1">
                <a:tableStyleId>{C4B1156A-380E-4F78-BDF5-A606A8083BF9}</a:tableStyleId>
              </a:tblPr>
              <a:tblGrid>
                <a:gridCol w="4064000">
                  <a:extLst>
                    <a:ext uri="{9D8B030D-6E8A-4147-A177-3AD203B41FA5}">
                      <a16:colId xmlns:a16="http://schemas.microsoft.com/office/drawing/2014/main" val="1935499685"/>
                    </a:ext>
                  </a:extLst>
                </a:gridCol>
                <a:gridCol w="4064000">
                  <a:extLst>
                    <a:ext uri="{9D8B030D-6E8A-4147-A177-3AD203B41FA5}">
                      <a16:colId xmlns:a16="http://schemas.microsoft.com/office/drawing/2014/main" val="1536723166"/>
                    </a:ext>
                  </a:extLst>
                </a:gridCol>
              </a:tblGrid>
              <a:tr h="370840">
                <a:tc>
                  <a:txBody>
                    <a:bodyPr/>
                    <a:lstStyle/>
                    <a:p>
                      <a:pPr algn="ctr"/>
                      <a:r>
                        <a:rPr lang="en-US" dirty="0"/>
                        <a:t>NONEXAMPLES</a:t>
                      </a:r>
                    </a:p>
                  </a:txBody>
                  <a:tcPr/>
                </a:tc>
                <a:tc>
                  <a:txBody>
                    <a:bodyPr/>
                    <a:lstStyle/>
                    <a:p>
                      <a:pPr algn="ctr"/>
                      <a:r>
                        <a:rPr lang="en-US" dirty="0"/>
                        <a:t>EXAMPLES</a:t>
                      </a:r>
                    </a:p>
                  </a:txBody>
                  <a:tcPr/>
                </a:tc>
                <a:extLst>
                  <a:ext uri="{0D108BD9-81ED-4DB2-BD59-A6C34878D82A}">
                    <a16:rowId xmlns:a16="http://schemas.microsoft.com/office/drawing/2014/main" val="1464726522"/>
                  </a:ext>
                </a:extLst>
              </a:tr>
              <a:tr h="370840">
                <a:tc>
                  <a:txBody>
                    <a:bodyPr/>
                    <a:lstStyle/>
                    <a:p>
                      <a:r>
                        <a:rPr lang="en-US" dirty="0"/>
                        <a:t>Says the F-Word</a:t>
                      </a:r>
                    </a:p>
                  </a:txBody>
                  <a:tcPr/>
                </a:tc>
                <a:tc>
                  <a:txBody>
                    <a:bodyPr/>
                    <a:lstStyle/>
                    <a:p>
                      <a:endParaRPr lang="en-US"/>
                    </a:p>
                  </a:txBody>
                  <a:tcPr/>
                </a:tc>
                <a:extLst>
                  <a:ext uri="{0D108BD9-81ED-4DB2-BD59-A6C34878D82A}">
                    <a16:rowId xmlns:a16="http://schemas.microsoft.com/office/drawing/2014/main" val="4028740547"/>
                  </a:ext>
                </a:extLst>
              </a:tr>
              <a:tr h="370840">
                <a:tc>
                  <a:txBody>
                    <a:bodyPr/>
                    <a:lstStyle/>
                    <a:p>
                      <a:r>
                        <a:rPr lang="en-US" dirty="0"/>
                        <a:t>Spacy</a:t>
                      </a:r>
                    </a:p>
                  </a:txBody>
                  <a:tcPr/>
                </a:tc>
                <a:tc>
                  <a:txBody>
                    <a:bodyPr/>
                    <a:lstStyle/>
                    <a:p>
                      <a:endParaRPr lang="en-US"/>
                    </a:p>
                  </a:txBody>
                  <a:tcPr/>
                </a:tc>
                <a:extLst>
                  <a:ext uri="{0D108BD9-81ED-4DB2-BD59-A6C34878D82A}">
                    <a16:rowId xmlns:a16="http://schemas.microsoft.com/office/drawing/2014/main" val="1082804123"/>
                  </a:ext>
                </a:extLst>
              </a:tr>
              <a:tr h="370840">
                <a:tc>
                  <a:txBody>
                    <a:bodyPr/>
                    <a:lstStyle/>
                    <a:p>
                      <a:r>
                        <a:rPr lang="en-US" dirty="0"/>
                        <a:t>Emotional Disturbed</a:t>
                      </a:r>
                    </a:p>
                  </a:txBody>
                  <a:tcPr/>
                </a:tc>
                <a:tc>
                  <a:txBody>
                    <a:bodyPr/>
                    <a:lstStyle/>
                    <a:p>
                      <a:endParaRPr lang="en-US" dirty="0"/>
                    </a:p>
                  </a:txBody>
                  <a:tcPr/>
                </a:tc>
                <a:extLst>
                  <a:ext uri="{0D108BD9-81ED-4DB2-BD59-A6C34878D82A}">
                    <a16:rowId xmlns:a16="http://schemas.microsoft.com/office/drawing/2014/main" val="110845122"/>
                  </a:ext>
                </a:extLst>
              </a:tr>
              <a:tr h="370840">
                <a:tc>
                  <a:txBody>
                    <a:bodyPr/>
                    <a:lstStyle/>
                    <a:p>
                      <a:r>
                        <a:rPr lang="en-US" dirty="0"/>
                        <a:t>Separation Anxiety</a:t>
                      </a:r>
                    </a:p>
                  </a:txBody>
                  <a:tcPr/>
                </a:tc>
                <a:tc>
                  <a:txBody>
                    <a:bodyPr/>
                    <a:lstStyle/>
                    <a:p>
                      <a:endParaRPr lang="en-US" dirty="0"/>
                    </a:p>
                  </a:txBody>
                  <a:tcPr/>
                </a:tc>
                <a:extLst>
                  <a:ext uri="{0D108BD9-81ED-4DB2-BD59-A6C34878D82A}">
                    <a16:rowId xmlns:a16="http://schemas.microsoft.com/office/drawing/2014/main" val="2355613588"/>
                  </a:ext>
                </a:extLst>
              </a:tr>
              <a:tr h="370840">
                <a:tc>
                  <a:txBody>
                    <a:bodyPr/>
                    <a:lstStyle/>
                    <a:p>
                      <a:r>
                        <a:rPr lang="en-US" dirty="0"/>
                        <a:t>Hears Voices</a:t>
                      </a:r>
                    </a:p>
                  </a:txBody>
                  <a:tcPr/>
                </a:tc>
                <a:tc>
                  <a:txBody>
                    <a:bodyPr/>
                    <a:lstStyle/>
                    <a:p>
                      <a:endParaRPr lang="en-US" dirty="0"/>
                    </a:p>
                  </a:txBody>
                  <a:tcPr/>
                </a:tc>
                <a:extLst>
                  <a:ext uri="{0D108BD9-81ED-4DB2-BD59-A6C34878D82A}">
                    <a16:rowId xmlns:a16="http://schemas.microsoft.com/office/drawing/2014/main" val="3272880123"/>
                  </a:ext>
                </a:extLst>
              </a:tr>
            </a:tbl>
          </a:graphicData>
        </a:graphic>
      </p:graphicFrame>
      <p:pic>
        <p:nvPicPr>
          <p:cNvPr id="8" name="Picture 7">
            <a:extLst>
              <a:ext uri="{FF2B5EF4-FFF2-40B4-BE49-F238E27FC236}">
                <a16:creationId xmlns:a16="http://schemas.microsoft.com/office/drawing/2014/main" id="{7E9875EC-DCFD-4E17-AAB0-7230E770E83D}"/>
              </a:ext>
            </a:extLst>
          </p:cNvPr>
          <p:cNvPicPr>
            <a:picLocks noChangeAspect="1"/>
          </p:cNvPicPr>
          <p:nvPr/>
        </p:nvPicPr>
        <p:blipFill>
          <a:blip r:embed="rId5"/>
          <a:stretch>
            <a:fillRect/>
          </a:stretch>
        </p:blipFill>
        <p:spPr>
          <a:xfrm>
            <a:off x="9573689" y="976534"/>
            <a:ext cx="1822862" cy="1786283"/>
          </a:xfrm>
          <a:prstGeom prst="rect">
            <a:avLst/>
          </a:prstGeom>
        </p:spPr>
      </p:pic>
      <p:pic>
        <p:nvPicPr>
          <p:cNvPr id="5" name="Picture 4">
            <a:extLst>
              <a:ext uri="{FF2B5EF4-FFF2-40B4-BE49-F238E27FC236}">
                <a16:creationId xmlns:a16="http://schemas.microsoft.com/office/drawing/2014/main" id="{3B23CDCC-885D-4EBC-8D63-096B1774ABB9}"/>
              </a:ext>
            </a:extLst>
          </p:cNvPr>
          <p:cNvPicPr>
            <a:picLocks noChangeAspect="1"/>
          </p:cNvPicPr>
          <p:nvPr/>
        </p:nvPicPr>
        <p:blipFill>
          <a:blip r:embed="rId6"/>
          <a:stretch>
            <a:fillRect/>
          </a:stretch>
        </p:blipFill>
        <p:spPr>
          <a:xfrm>
            <a:off x="10081533" y="1047264"/>
            <a:ext cx="1591194" cy="1286367"/>
          </a:xfrm>
          <a:prstGeom prst="rect">
            <a:avLst/>
          </a:prstGeom>
        </p:spPr>
      </p:pic>
    </p:spTree>
    <p:extLst>
      <p:ext uri="{BB962C8B-B14F-4D97-AF65-F5344CB8AC3E}">
        <p14:creationId xmlns:p14="http://schemas.microsoft.com/office/powerpoint/2010/main" val="270109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05"/>
            <a:ext cx="12192000" cy="4994751"/>
          </a:xfrm>
          <a:prstGeom prst="rect">
            <a:avLst/>
          </a:prstGeom>
        </p:spPr>
      </p:pic>
      <p:sp>
        <p:nvSpPr>
          <p:cNvPr id="7" name="Rectangle 6"/>
          <p:cNvSpPr/>
          <p:nvPr/>
        </p:nvSpPr>
        <p:spPr>
          <a:xfrm>
            <a:off x="421640" y="5122514"/>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   BEHAVIOR (The What)</a:t>
            </a:r>
            <a:endParaRPr lang="en-US" sz="6600" b="1" dirty="0">
              <a:ea typeface="Berlin Sans FB" panose="020E0602020502020306"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503660CA-26AC-46CB-AC31-2F790795F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37" y="5163709"/>
            <a:ext cx="1086690" cy="106680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9943959-4DE9-4718-94C5-F16AAA1399D7}"/>
              </a:ext>
            </a:extLst>
          </p:cNvPr>
          <p:cNvSpPr/>
          <p:nvPr/>
        </p:nvSpPr>
        <p:spPr>
          <a:xfrm>
            <a:off x="525137" y="3006"/>
            <a:ext cx="11074400" cy="923330"/>
          </a:xfrm>
          <a:prstGeom prst="rect">
            <a:avLst/>
          </a:prstGeom>
        </p:spPr>
        <p:txBody>
          <a:bodyPr wrap="square">
            <a:spAutoFit/>
          </a:bodyPr>
          <a:lstStyle/>
          <a:p>
            <a:pPr lvl="1" algn="ctr"/>
            <a:endParaRPr lang="en-US" sz="5400" b="1" dirty="0">
              <a:ln>
                <a:solidFill>
                  <a:sysClr val="windowText" lastClr="000000"/>
                </a:solidFill>
              </a:ln>
              <a:solidFill>
                <a:schemeClr val="bg1"/>
              </a:solidFill>
            </a:endParaRPr>
          </a:p>
        </p:txBody>
      </p:sp>
      <p:sp>
        <p:nvSpPr>
          <p:cNvPr id="6" name="Rectangle 5">
            <a:extLst>
              <a:ext uri="{FF2B5EF4-FFF2-40B4-BE49-F238E27FC236}">
                <a16:creationId xmlns:a16="http://schemas.microsoft.com/office/drawing/2014/main" id="{0A72CA63-2C19-4A05-9E86-1E015D9E951E}"/>
              </a:ext>
            </a:extLst>
          </p:cNvPr>
          <p:cNvSpPr/>
          <p:nvPr/>
        </p:nvSpPr>
        <p:spPr>
          <a:xfrm>
            <a:off x="-41295" y="0"/>
            <a:ext cx="12192000" cy="5693866"/>
          </a:xfrm>
          <a:prstGeom prst="rect">
            <a:avLst/>
          </a:prstGeom>
        </p:spPr>
        <p:txBody>
          <a:bodyPr wrap="square">
            <a:spAutoFit/>
          </a:bodyPr>
          <a:lstStyle/>
          <a:p>
            <a:pPr algn="ctr"/>
            <a:r>
              <a:rPr lang="en-US" sz="3600" b="1" spc="50" dirty="0">
                <a:ln w="0"/>
                <a:solidFill>
                  <a:schemeClr val="bg2"/>
                </a:solidFill>
                <a:effectLst>
                  <a:innerShdw blurRad="63500" dist="50800" dir="13500000">
                    <a:srgbClr val="000000">
                      <a:alpha val="50000"/>
                    </a:srgbClr>
                  </a:innerShdw>
                </a:effectLst>
              </a:rPr>
              <a:t>Do not go back to your school and tell people who say “bad Behavior” or “problem behavior” </a:t>
            </a:r>
          </a:p>
          <a:p>
            <a:pPr algn="ctr"/>
            <a:r>
              <a:rPr lang="en-US" sz="3600" b="1" spc="50" dirty="0">
                <a:ln w="0"/>
                <a:solidFill>
                  <a:schemeClr val="bg2"/>
                </a:solidFill>
                <a:effectLst>
                  <a:innerShdw blurRad="63500" dist="50800" dir="13500000">
                    <a:srgbClr val="000000">
                      <a:alpha val="50000"/>
                    </a:srgbClr>
                  </a:innerShdw>
                </a:effectLst>
              </a:rPr>
              <a:t>they are wrong</a:t>
            </a:r>
            <a:r>
              <a:rPr lang="en-US" sz="1600" b="1" spc="50" dirty="0">
                <a:ln w="0"/>
                <a:solidFill>
                  <a:schemeClr val="bg2"/>
                </a:solidFill>
                <a:effectLst>
                  <a:innerShdw blurRad="63500" dist="50800" dir="13500000">
                    <a:srgbClr val="000000">
                      <a:alpha val="50000"/>
                    </a:srgbClr>
                  </a:innerShdw>
                </a:effectLst>
              </a:rPr>
              <a:t>.  </a:t>
            </a:r>
          </a:p>
          <a:p>
            <a:pPr algn="ctr"/>
            <a:endParaRPr lang="en-US" sz="1600" b="1" spc="50" dirty="0">
              <a:ln w="0"/>
              <a:solidFill>
                <a:schemeClr val="bg2"/>
              </a:solidFill>
              <a:effectLst>
                <a:innerShdw blurRad="63500" dist="50800" dir="13500000">
                  <a:srgbClr val="000000">
                    <a:alpha val="50000"/>
                  </a:srgbClr>
                </a:innerShdw>
              </a:effectLst>
            </a:endParaRPr>
          </a:p>
          <a:p>
            <a:pPr algn="ctr"/>
            <a:r>
              <a:rPr lang="en-US" sz="3600" b="1" spc="50" dirty="0">
                <a:ln w="0"/>
                <a:solidFill>
                  <a:schemeClr val="bg2"/>
                </a:solidFill>
                <a:effectLst>
                  <a:innerShdw blurRad="63500" dist="50800" dir="13500000">
                    <a:srgbClr val="000000">
                      <a:alpha val="50000"/>
                    </a:srgbClr>
                  </a:innerShdw>
                </a:effectLst>
              </a:rPr>
              <a:t>Just repeat back to them….</a:t>
            </a:r>
          </a:p>
          <a:p>
            <a:pPr algn="ctr"/>
            <a:r>
              <a:rPr lang="en-US" sz="3600" b="1" i="1" spc="50" dirty="0">
                <a:ln w="0"/>
                <a:solidFill>
                  <a:schemeClr val="bg2"/>
                </a:solidFill>
                <a:effectLst>
                  <a:innerShdw blurRad="63500" dist="50800" dir="13500000">
                    <a:srgbClr val="000000">
                      <a:alpha val="50000"/>
                    </a:srgbClr>
                  </a:innerShdw>
                </a:effectLst>
              </a:rPr>
              <a:t>“so the behavior you would like to target </a:t>
            </a:r>
          </a:p>
          <a:p>
            <a:pPr algn="ctr"/>
            <a:r>
              <a:rPr lang="en-US" sz="3600" b="1" i="1" spc="50" dirty="0">
                <a:ln w="0"/>
                <a:solidFill>
                  <a:schemeClr val="bg2"/>
                </a:solidFill>
                <a:effectLst>
                  <a:innerShdw blurRad="63500" dist="50800" dir="13500000">
                    <a:srgbClr val="000000">
                      <a:alpha val="50000"/>
                    </a:srgbClr>
                  </a:innerShdw>
                </a:effectLst>
              </a:rPr>
              <a:t>for change is ______________</a:t>
            </a:r>
          </a:p>
          <a:p>
            <a:pPr algn="ctr"/>
            <a:r>
              <a:rPr lang="en-US" sz="3600" b="1" i="1" spc="50" dirty="0">
                <a:ln w="0"/>
                <a:solidFill>
                  <a:schemeClr val="bg2"/>
                </a:solidFill>
                <a:effectLst>
                  <a:innerShdw blurRad="63500" dist="50800" dir="13500000">
                    <a:srgbClr val="000000">
                      <a:alpha val="50000"/>
                    </a:srgbClr>
                  </a:innerShdw>
                </a:effectLst>
              </a:rPr>
              <a:t>(label the behavior in </a:t>
            </a:r>
          </a:p>
          <a:p>
            <a:pPr algn="ctr"/>
            <a:r>
              <a:rPr lang="en-US" sz="3600" b="1" i="1" spc="50" dirty="0">
                <a:ln w="0"/>
                <a:solidFill>
                  <a:schemeClr val="bg2"/>
                </a:solidFill>
                <a:effectLst>
                  <a:innerShdw blurRad="63500" dist="50800" dir="13500000">
                    <a:srgbClr val="000000">
                      <a:alpha val="50000"/>
                    </a:srgbClr>
                  </a:innerShdw>
                </a:effectLst>
              </a:rPr>
              <a:t>measurable and observable teams)</a:t>
            </a:r>
          </a:p>
          <a:p>
            <a:pPr algn="ctr"/>
            <a:endParaRPr lang="en-US" sz="2000" i="1" spc="50" dirty="0">
              <a:ln w="0"/>
              <a:solidFill>
                <a:schemeClr val="bg2"/>
              </a:solidFill>
              <a:effectLst>
                <a:innerShdw blurRad="63500" dist="50800" dir="13500000">
                  <a:srgbClr val="000000">
                    <a:alpha val="50000"/>
                  </a:srgbClr>
                </a:innerShdw>
              </a:effectLst>
            </a:endParaRPr>
          </a:p>
          <a:p>
            <a:pPr algn="ctr"/>
            <a:endParaRPr lang="en-US" sz="4000" b="1" dirty="0">
              <a:solidFill>
                <a:schemeClr val="bg1"/>
              </a:solidFill>
            </a:endParaRPr>
          </a:p>
        </p:txBody>
      </p:sp>
    </p:spTree>
    <p:extLst>
      <p:ext uri="{BB962C8B-B14F-4D97-AF65-F5344CB8AC3E}">
        <p14:creationId xmlns:p14="http://schemas.microsoft.com/office/powerpoint/2010/main" val="238774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p:cTn id="40"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p:cTn id="4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49" dur="500"/>
                                        <p:tgtEl>
                                          <p:spTgt spid="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 calcmode="lin" valueType="num">
                                      <p:cBhvr>
                                        <p:cTn id="54"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5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99" y="6570"/>
            <a:ext cx="12192000" cy="4994751"/>
          </a:xfrm>
          <a:prstGeom prst="rect">
            <a:avLst/>
          </a:prstGeom>
        </p:spPr>
      </p:pic>
      <p:pic>
        <p:nvPicPr>
          <p:cNvPr id="8" name="Picture 2">
            <a:extLst>
              <a:ext uri="{FF2B5EF4-FFF2-40B4-BE49-F238E27FC236}">
                <a16:creationId xmlns:a16="http://schemas.microsoft.com/office/drawing/2014/main" id="{8B0B69C3-0815-4FF0-8935-EAB244CEB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83" y="5136293"/>
            <a:ext cx="1237927" cy="1167309"/>
          </a:xfrm>
          <a:prstGeom prst="rect">
            <a:avLst/>
          </a:prstGeom>
          <a:solidFill>
            <a:srgbClr val="000066"/>
          </a:solidFill>
          <a:ln w="38100">
            <a:solidFill>
              <a:srgbClr val="000066"/>
            </a:solidFill>
          </a:ln>
          <a:effectLst/>
        </p:spPr>
      </p:pic>
      <p:pic>
        <p:nvPicPr>
          <p:cNvPr id="9" name="Picture 2">
            <a:extLst>
              <a:ext uri="{FF2B5EF4-FFF2-40B4-BE49-F238E27FC236}">
                <a16:creationId xmlns:a16="http://schemas.microsoft.com/office/drawing/2014/main" id="{7F9D96D0-958C-4343-BA5C-C75F0CB7F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069" y="789826"/>
            <a:ext cx="5089859" cy="3646894"/>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a:extLst>
              <a:ext uri="{FF2B5EF4-FFF2-40B4-BE49-F238E27FC236}">
                <a16:creationId xmlns:a16="http://schemas.microsoft.com/office/drawing/2014/main" id="{194BA144-585E-4998-B770-93D34B78AD74}"/>
              </a:ext>
            </a:extLst>
          </p:cNvPr>
          <p:cNvSpPr/>
          <p:nvPr/>
        </p:nvSpPr>
        <p:spPr bwMode="auto">
          <a:xfrm rot="4427247">
            <a:off x="8333919" y="-266763"/>
            <a:ext cx="1447800" cy="2279904"/>
          </a:xfrm>
          <a:prstGeom prst="downArrow">
            <a:avLst/>
          </a:prstGeom>
          <a:solidFill>
            <a:srgbClr val="FFC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12" name="Down Arrow 9">
            <a:extLst>
              <a:ext uri="{FF2B5EF4-FFF2-40B4-BE49-F238E27FC236}">
                <a16:creationId xmlns:a16="http://schemas.microsoft.com/office/drawing/2014/main" id="{AAA4826D-3761-4F8F-ADE3-8843D0C6210C}"/>
              </a:ext>
            </a:extLst>
          </p:cNvPr>
          <p:cNvSpPr/>
          <p:nvPr/>
        </p:nvSpPr>
        <p:spPr bwMode="auto">
          <a:xfrm rot="16200000">
            <a:off x="2092452" y="2782108"/>
            <a:ext cx="1447800" cy="2279904"/>
          </a:xfrm>
          <a:prstGeom prst="downArrow">
            <a:avLst/>
          </a:prstGeom>
          <a:solidFill>
            <a:srgbClr val="FFC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14" name="Rectangle 13">
            <a:extLst>
              <a:ext uri="{FF2B5EF4-FFF2-40B4-BE49-F238E27FC236}">
                <a16:creationId xmlns:a16="http://schemas.microsoft.com/office/drawing/2014/main" id="{B40272C4-641C-47B7-8C31-4ADEFF34B9F7}"/>
              </a:ext>
            </a:extLst>
          </p:cNvPr>
          <p:cNvSpPr/>
          <p:nvPr/>
        </p:nvSpPr>
        <p:spPr>
          <a:xfrm>
            <a:off x="1557776" y="5062994"/>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ANTECEDENT </a:t>
            </a:r>
            <a:r>
              <a:rPr lang="en-US" sz="4400" b="1" dirty="0">
                <a:solidFill>
                  <a:srgbClr val="000000"/>
                </a:solidFill>
                <a:ea typeface="Trebuchet MS" panose="020B0603020202020204" pitchFamily="34" charset="0"/>
                <a:cs typeface="Trebuchet MS" panose="020B0603020202020204" pitchFamily="34" charset="0"/>
              </a:rPr>
              <a:t>(Where/When)</a:t>
            </a:r>
            <a:endParaRPr lang="en-US" sz="4400" b="1" dirty="0">
              <a:ea typeface="Berlin Sans FB" panose="020E0602020502020306"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9CE357D4-3737-4C3B-9FEB-CFEBC24C1CC6}"/>
              </a:ext>
            </a:extLst>
          </p:cNvPr>
          <p:cNvSpPr/>
          <p:nvPr/>
        </p:nvSpPr>
        <p:spPr>
          <a:xfrm>
            <a:off x="2220378" y="1678995"/>
            <a:ext cx="1064714"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5</a:t>
            </a:r>
          </a:p>
        </p:txBody>
      </p:sp>
    </p:spTree>
    <p:extLst>
      <p:ext uri="{BB962C8B-B14F-4D97-AF65-F5344CB8AC3E}">
        <p14:creationId xmlns:p14="http://schemas.microsoft.com/office/powerpoint/2010/main" val="144869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1"/>
            <a:ext cx="12192000" cy="4994751"/>
          </a:xfrm>
          <a:prstGeom prst="rect">
            <a:avLst/>
          </a:prstGeom>
        </p:spPr>
      </p:pic>
      <p:sp>
        <p:nvSpPr>
          <p:cNvPr id="7" name="Rectangle 6"/>
          <p:cNvSpPr/>
          <p:nvPr/>
        </p:nvSpPr>
        <p:spPr>
          <a:xfrm>
            <a:off x="1392079" y="5048871"/>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ANTECEDENT </a:t>
            </a:r>
            <a:r>
              <a:rPr lang="en-US" sz="4400" b="1" dirty="0">
                <a:solidFill>
                  <a:srgbClr val="000000"/>
                </a:solidFill>
                <a:ea typeface="Trebuchet MS" panose="020B0603020202020204" pitchFamily="34" charset="0"/>
                <a:cs typeface="Trebuchet MS" panose="020B0603020202020204" pitchFamily="34" charset="0"/>
              </a:rPr>
              <a:t>(Where/When)</a:t>
            </a:r>
            <a:endParaRPr lang="en-US" sz="4400" b="1" dirty="0">
              <a:ea typeface="Berlin Sans FB" panose="020E0602020502020306"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8B0B69C3-0815-4FF0-8935-EAB244CEB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51" y="5136294"/>
            <a:ext cx="1237927" cy="1167309"/>
          </a:xfrm>
          <a:prstGeom prst="rect">
            <a:avLst/>
          </a:prstGeom>
          <a:solidFill>
            <a:srgbClr val="000066"/>
          </a:solidFill>
          <a:ln w="38100">
            <a:solidFill>
              <a:srgbClr val="000066"/>
            </a:solidFill>
          </a:ln>
          <a:effectLst/>
        </p:spPr>
      </p:pic>
      <p:sp>
        <p:nvSpPr>
          <p:cNvPr id="2" name="Rectangle 1">
            <a:extLst>
              <a:ext uri="{FF2B5EF4-FFF2-40B4-BE49-F238E27FC236}">
                <a16:creationId xmlns:a16="http://schemas.microsoft.com/office/drawing/2014/main" id="{77C11553-C665-4916-8A42-4D6F5801AE3F}"/>
              </a:ext>
            </a:extLst>
          </p:cNvPr>
          <p:cNvSpPr/>
          <p:nvPr/>
        </p:nvSpPr>
        <p:spPr>
          <a:xfrm>
            <a:off x="421639" y="-140201"/>
            <a:ext cx="11281395" cy="2585323"/>
          </a:xfrm>
          <a:prstGeom prst="rect">
            <a:avLst/>
          </a:prstGeom>
        </p:spPr>
        <p:txBody>
          <a:bodyPr wrap="square">
            <a:spAutoFit/>
          </a:bodyPr>
          <a:lstStyle/>
          <a:p>
            <a:pPr algn="ctr">
              <a:buNone/>
            </a:pPr>
            <a:r>
              <a:rPr lang="en-US" sz="5400" b="1" dirty="0">
                <a:ln>
                  <a:solidFill>
                    <a:sysClr val="windowText" lastClr="000000"/>
                  </a:solidFill>
                </a:ln>
              </a:rPr>
              <a:t>Where</a:t>
            </a:r>
            <a:r>
              <a:rPr lang="en-US" sz="5400" b="1" dirty="0">
                <a:ln>
                  <a:solidFill>
                    <a:sysClr val="windowText" lastClr="000000"/>
                  </a:solidFill>
                </a:ln>
                <a:solidFill>
                  <a:schemeClr val="bg1"/>
                </a:solidFill>
              </a:rPr>
              <a:t>(Routine) </a:t>
            </a:r>
          </a:p>
          <a:p>
            <a:pPr algn="ctr">
              <a:buNone/>
            </a:pPr>
            <a:r>
              <a:rPr lang="en-US" sz="5400" b="1" dirty="0">
                <a:ln>
                  <a:solidFill>
                    <a:sysClr val="windowText" lastClr="000000"/>
                  </a:solidFill>
                </a:ln>
              </a:rPr>
              <a:t>When</a:t>
            </a:r>
            <a:r>
              <a:rPr lang="en-US" sz="5400" b="1" dirty="0">
                <a:ln>
                  <a:solidFill>
                    <a:sysClr val="windowText" lastClr="000000"/>
                  </a:solidFill>
                </a:ln>
                <a:solidFill>
                  <a:schemeClr val="bg1"/>
                </a:solidFill>
              </a:rPr>
              <a:t>(Antecedent/Trigger) </a:t>
            </a:r>
          </a:p>
          <a:p>
            <a:pPr algn="ctr">
              <a:buNone/>
            </a:pPr>
            <a:r>
              <a:rPr lang="en-US" sz="5400" b="1" dirty="0">
                <a:ln>
                  <a:solidFill>
                    <a:sysClr val="windowText" lastClr="000000"/>
                  </a:solidFill>
                </a:ln>
              </a:rPr>
              <a:t>Student Does </a:t>
            </a:r>
            <a:r>
              <a:rPr lang="en-US" sz="5400" b="1" dirty="0">
                <a:ln>
                  <a:solidFill>
                    <a:sysClr val="windowText" lastClr="000000"/>
                  </a:solidFill>
                </a:ln>
                <a:solidFill>
                  <a:schemeClr val="bg1"/>
                </a:solidFill>
              </a:rPr>
              <a:t>(Behavior)</a:t>
            </a:r>
          </a:p>
        </p:txBody>
      </p:sp>
    </p:spTree>
    <p:extLst>
      <p:ext uri="{BB962C8B-B14F-4D97-AF65-F5344CB8AC3E}">
        <p14:creationId xmlns:p14="http://schemas.microsoft.com/office/powerpoint/2010/main" val="31440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123"/>
            <a:ext cx="12191999" cy="4994751"/>
          </a:xfrm>
          <a:prstGeom prst="rect">
            <a:avLst/>
          </a:prstGeom>
        </p:spPr>
      </p:pic>
      <p:pic>
        <p:nvPicPr>
          <p:cNvPr id="8" name="Picture 2">
            <a:extLst>
              <a:ext uri="{FF2B5EF4-FFF2-40B4-BE49-F238E27FC236}">
                <a16:creationId xmlns:a16="http://schemas.microsoft.com/office/drawing/2014/main" id="{8B0B69C3-0815-4FF0-8935-EAB244CEB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61" y="5149181"/>
            <a:ext cx="1237927" cy="1167309"/>
          </a:xfrm>
          <a:prstGeom prst="rect">
            <a:avLst/>
          </a:prstGeom>
          <a:solidFill>
            <a:srgbClr val="000066"/>
          </a:solidFill>
          <a:ln w="38100">
            <a:solidFill>
              <a:srgbClr val="000066"/>
            </a:solidFill>
          </a:ln>
          <a:effectLst/>
        </p:spPr>
      </p:pic>
      <p:sp>
        <p:nvSpPr>
          <p:cNvPr id="9" name="Isosceles Triangle 8">
            <a:extLst>
              <a:ext uri="{FF2B5EF4-FFF2-40B4-BE49-F238E27FC236}">
                <a16:creationId xmlns:a16="http://schemas.microsoft.com/office/drawing/2014/main" id="{74AC8699-E5CA-409B-A5C1-13EC0A73969F}"/>
              </a:ext>
            </a:extLst>
          </p:cNvPr>
          <p:cNvSpPr/>
          <p:nvPr/>
        </p:nvSpPr>
        <p:spPr>
          <a:xfrm>
            <a:off x="210913" y="541510"/>
            <a:ext cx="4724399" cy="4038794"/>
          </a:xfrm>
          <a:prstGeom prst="triangle">
            <a:avLst/>
          </a:prstGeom>
          <a:solidFill>
            <a:srgbClr val="000099"/>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B28A407-ABB3-4966-8554-B86ADFA8D7D2}"/>
              </a:ext>
            </a:extLst>
          </p:cNvPr>
          <p:cNvSpPr txBox="1"/>
          <p:nvPr/>
        </p:nvSpPr>
        <p:spPr>
          <a:xfrm>
            <a:off x="605865" y="2056536"/>
            <a:ext cx="3581400" cy="2523768"/>
          </a:xfrm>
          <a:prstGeom prst="rect">
            <a:avLst/>
          </a:prstGeom>
          <a:noFill/>
        </p:spPr>
        <p:txBody>
          <a:bodyPr wrap="square" rtlCol="0">
            <a:spAutoFit/>
          </a:bodyPr>
          <a:lstStyle/>
          <a:p>
            <a:pPr marL="400050" lvl="1" algn="ctr"/>
            <a:r>
              <a:rPr lang="en-US" sz="2800" dirty="0">
                <a:solidFill>
                  <a:schemeClr val="bg1"/>
                </a:solidFill>
              </a:rPr>
              <a:t>During </a:t>
            </a:r>
          </a:p>
          <a:p>
            <a:pPr marL="400050" lvl="1" algn="ctr"/>
            <a:r>
              <a:rPr lang="en-US" sz="2800" dirty="0">
                <a:solidFill>
                  <a:schemeClr val="bg1"/>
                </a:solidFill>
              </a:rPr>
              <a:t>lunch when </a:t>
            </a:r>
          </a:p>
          <a:p>
            <a:pPr marL="400050" lvl="1" algn="ctr"/>
            <a:r>
              <a:rPr lang="en-US" sz="2800" dirty="0">
                <a:solidFill>
                  <a:schemeClr val="bg1"/>
                </a:solidFill>
              </a:rPr>
              <a:t>told to shut up by a peer, </a:t>
            </a:r>
            <a:r>
              <a:rPr lang="en-US" sz="2800" b="1" u="sng" dirty="0">
                <a:solidFill>
                  <a:schemeClr val="bg1"/>
                </a:solidFill>
              </a:rPr>
              <a:t>Ben hits</a:t>
            </a:r>
            <a:r>
              <a:rPr lang="en-US" sz="2800" u="sng" dirty="0">
                <a:solidFill>
                  <a:schemeClr val="bg1"/>
                </a:solidFill>
              </a:rPr>
              <a:t> </a:t>
            </a:r>
            <a:r>
              <a:rPr lang="en-US" sz="2800" dirty="0">
                <a:solidFill>
                  <a:schemeClr val="bg1"/>
                </a:solidFill>
              </a:rPr>
              <a:t>the student</a:t>
            </a:r>
            <a:r>
              <a:rPr lang="en-US" sz="2800" dirty="0">
                <a:solidFill>
                  <a:schemeClr val="tx2"/>
                </a:solidFill>
              </a:rPr>
              <a:t>.</a:t>
            </a:r>
          </a:p>
          <a:p>
            <a:pPr marL="400050" lvl="1"/>
            <a:endParaRPr lang="en-US" dirty="0">
              <a:solidFill>
                <a:schemeClr val="bg1"/>
              </a:solidFill>
            </a:endParaRPr>
          </a:p>
        </p:txBody>
      </p:sp>
      <p:sp>
        <p:nvSpPr>
          <p:cNvPr id="11" name="Arrow: Right 10">
            <a:extLst>
              <a:ext uri="{FF2B5EF4-FFF2-40B4-BE49-F238E27FC236}">
                <a16:creationId xmlns:a16="http://schemas.microsoft.com/office/drawing/2014/main" id="{EA18F977-426D-46A1-BB85-001E23086AE6}"/>
              </a:ext>
            </a:extLst>
          </p:cNvPr>
          <p:cNvSpPr/>
          <p:nvPr/>
        </p:nvSpPr>
        <p:spPr>
          <a:xfrm>
            <a:off x="4114800" y="108737"/>
            <a:ext cx="7239000" cy="2950525"/>
          </a:xfrm>
          <a:prstGeom prst="rightArrow">
            <a:avLst/>
          </a:prstGeom>
          <a:solidFill>
            <a:srgbClr val="000099"/>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1"/>
            <a:r>
              <a:rPr lang="en-US" sz="2800" dirty="0">
                <a:solidFill>
                  <a:schemeClr val="bg1"/>
                </a:solidFill>
              </a:rPr>
              <a:t>During Language Arts, when asked to read aloud in class,   </a:t>
            </a:r>
            <a:r>
              <a:rPr lang="en-US" sz="2800" b="1" u="sng" dirty="0">
                <a:solidFill>
                  <a:schemeClr val="bg1"/>
                </a:solidFill>
              </a:rPr>
              <a:t>Teresa  gets up and makes jokes</a:t>
            </a:r>
            <a:r>
              <a:rPr lang="en-US" sz="2800" dirty="0">
                <a:solidFill>
                  <a:schemeClr val="tx2"/>
                </a:solidFill>
              </a:rPr>
              <a:t>.</a:t>
            </a:r>
          </a:p>
        </p:txBody>
      </p:sp>
      <p:sp>
        <p:nvSpPr>
          <p:cNvPr id="12" name="Oval 11">
            <a:extLst>
              <a:ext uri="{FF2B5EF4-FFF2-40B4-BE49-F238E27FC236}">
                <a16:creationId xmlns:a16="http://schemas.microsoft.com/office/drawing/2014/main" id="{E673F74D-C8DF-4D9A-AD92-E38953D39D77}"/>
              </a:ext>
            </a:extLst>
          </p:cNvPr>
          <p:cNvSpPr/>
          <p:nvPr/>
        </p:nvSpPr>
        <p:spPr>
          <a:xfrm>
            <a:off x="5755824" y="2609850"/>
            <a:ext cx="4176598" cy="2301385"/>
          </a:xfrm>
          <a:prstGeom prst="ellipse">
            <a:avLst/>
          </a:prstGeom>
          <a:solidFill>
            <a:srgbClr val="000099"/>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1" algn="ctr"/>
            <a:r>
              <a:rPr lang="en-US" sz="4000" dirty="0">
                <a:solidFill>
                  <a:schemeClr val="bg1"/>
                </a:solidFill>
              </a:rPr>
              <a:t>.</a:t>
            </a:r>
          </a:p>
        </p:txBody>
      </p:sp>
      <p:sp>
        <p:nvSpPr>
          <p:cNvPr id="13" name="Rectangle 12">
            <a:extLst>
              <a:ext uri="{FF2B5EF4-FFF2-40B4-BE49-F238E27FC236}">
                <a16:creationId xmlns:a16="http://schemas.microsoft.com/office/drawing/2014/main" id="{0665526D-1B39-4450-B34F-9872D41EA3B4}"/>
              </a:ext>
            </a:extLst>
          </p:cNvPr>
          <p:cNvSpPr/>
          <p:nvPr/>
        </p:nvSpPr>
        <p:spPr>
          <a:xfrm>
            <a:off x="5638800" y="2818354"/>
            <a:ext cx="4156635" cy="1661993"/>
          </a:xfrm>
          <a:prstGeom prst="rect">
            <a:avLst/>
          </a:prstGeom>
        </p:spPr>
        <p:txBody>
          <a:bodyPr wrap="square">
            <a:spAutoFit/>
          </a:bodyPr>
          <a:lstStyle/>
          <a:p>
            <a:pPr marL="400050" lvl="1"/>
            <a:endParaRPr lang="en-US" dirty="0">
              <a:solidFill>
                <a:schemeClr val="bg1"/>
              </a:solidFill>
            </a:endParaRPr>
          </a:p>
          <a:p>
            <a:pPr marL="400050" lvl="1" algn="ctr"/>
            <a:r>
              <a:rPr lang="en-US" sz="2800" dirty="0">
                <a:solidFill>
                  <a:schemeClr val="bg1"/>
                </a:solidFill>
              </a:rPr>
              <a:t>During chemistry lab when corrected </a:t>
            </a:r>
            <a:r>
              <a:rPr lang="en-US" sz="2800" b="1" u="sng" dirty="0">
                <a:solidFill>
                  <a:schemeClr val="bg1"/>
                </a:solidFill>
              </a:rPr>
              <a:t>Jessie starts crying</a:t>
            </a:r>
            <a:r>
              <a:rPr lang="en-US" sz="2800" dirty="0">
                <a:solidFill>
                  <a:schemeClr val="bg1"/>
                </a:solidFill>
              </a:rPr>
              <a:t>.</a:t>
            </a:r>
          </a:p>
        </p:txBody>
      </p:sp>
      <p:sp>
        <p:nvSpPr>
          <p:cNvPr id="14" name="Rectangle 13">
            <a:extLst>
              <a:ext uri="{FF2B5EF4-FFF2-40B4-BE49-F238E27FC236}">
                <a16:creationId xmlns:a16="http://schemas.microsoft.com/office/drawing/2014/main" id="{F5FF9D19-8595-4ECC-BC22-18057A2A7E31}"/>
              </a:ext>
            </a:extLst>
          </p:cNvPr>
          <p:cNvSpPr/>
          <p:nvPr/>
        </p:nvSpPr>
        <p:spPr>
          <a:xfrm>
            <a:off x="1392079" y="5048871"/>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ANTECEDENT </a:t>
            </a:r>
            <a:r>
              <a:rPr lang="en-US" sz="4400" b="1" dirty="0">
                <a:solidFill>
                  <a:srgbClr val="000000"/>
                </a:solidFill>
                <a:ea typeface="Trebuchet MS" panose="020B0603020202020204" pitchFamily="34" charset="0"/>
                <a:cs typeface="Trebuchet MS" panose="020B0603020202020204" pitchFamily="34" charset="0"/>
              </a:rPr>
              <a:t>(Where/When)</a:t>
            </a:r>
            <a:endParaRPr lang="en-US" sz="4400" b="1" dirty="0">
              <a:ea typeface="Berlin Sans FB" panose="020E0602020502020306" pitchFamily="34" charset="0"/>
              <a:cs typeface="Times New Roman" panose="02020603050405020304" pitchFamily="18" charset="0"/>
            </a:endParaRPr>
          </a:p>
        </p:txBody>
      </p:sp>
    </p:spTree>
    <p:extLst>
      <p:ext uri="{BB962C8B-B14F-4D97-AF65-F5344CB8AC3E}">
        <p14:creationId xmlns:p14="http://schemas.microsoft.com/office/powerpoint/2010/main" val="230096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600" y="-5975"/>
            <a:ext cx="12293599" cy="5016874"/>
          </a:xfrm>
          <a:prstGeom prst="rect">
            <a:avLst/>
          </a:prstGeom>
        </p:spPr>
      </p:pic>
      <p:pic>
        <p:nvPicPr>
          <p:cNvPr id="8" name="Picture 2">
            <a:extLst>
              <a:ext uri="{FF2B5EF4-FFF2-40B4-BE49-F238E27FC236}">
                <a16:creationId xmlns:a16="http://schemas.microsoft.com/office/drawing/2014/main" id="{8B0B69C3-0815-4FF0-8935-EAB244CEB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61" y="5179045"/>
            <a:ext cx="1237927" cy="1167309"/>
          </a:xfrm>
          <a:prstGeom prst="rect">
            <a:avLst/>
          </a:prstGeom>
          <a:solidFill>
            <a:srgbClr val="000066"/>
          </a:solidFill>
          <a:ln w="38100">
            <a:solidFill>
              <a:srgbClr val="000066"/>
            </a:solidFill>
          </a:ln>
          <a:effectLst/>
        </p:spPr>
      </p:pic>
      <p:sp>
        <p:nvSpPr>
          <p:cNvPr id="3" name="Rectangle 2">
            <a:extLst>
              <a:ext uri="{FF2B5EF4-FFF2-40B4-BE49-F238E27FC236}">
                <a16:creationId xmlns:a16="http://schemas.microsoft.com/office/drawing/2014/main" id="{2AEF3666-5560-422D-B70C-74C4FD361491}"/>
              </a:ext>
            </a:extLst>
          </p:cNvPr>
          <p:cNvSpPr/>
          <p:nvPr/>
        </p:nvSpPr>
        <p:spPr>
          <a:xfrm>
            <a:off x="-101601" y="123568"/>
            <a:ext cx="12293599" cy="4595104"/>
          </a:xfrm>
          <a:prstGeom prst="rect">
            <a:avLst/>
          </a:prstGeom>
          <a:solidFill>
            <a:schemeClr val="bg1">
              <a:alpha val="45000"/>
            </a:schemeClr>
          </a:solidFill>
        </p:spPr>
        <p:txBody>
          <a:bodyPr wrap="square">
            <a:spAutoFit/>
          </a:bodyPr>
          <a:lstStyle/>
          <a:p>
            <a:pPr marL="434340" lvl="1" algn="ctr">
              <a:lnSpc>
                <a:spcPct val="95000"/>
              </a:lnSpc>
              <a:spcBef>
                <a:spcPct val="0"/>
              </a:spcBef>
              <a:buClr>
                <a:srgbClr val="000000"/>
              </a:buClr>
            </a:pP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specific “triggering event”..</a:t>
            </a:r>
          </a:p>
          <a:p>
            <a:pPr marL="434340" lvl="1" algn="ctr">
              <a:lnSpc>
                <a:spcPct val="95000"/>
              </a:lnSpc>
              <a:spcBef>
                <a:spcPct val="0"/>
              </a:spcBef>
              <a:buClr>
                <a:srgbClr val="000000"/>
              </a:buClr>
            </a:pPr>
            <a:r>
              <a:rPr lang="en-US" sz="4400" i="1" dirty="0">
                <a:ln w="0"/>
                <a:effectLst>
                  <a:outerShdw blurRad="38100" dist="19050" dir="2700000" algn="tl" rotWithShape="0">
                    <a:schemeClr val="dk1">
                      <a:alpha val="40000"/>
                    </a:schemeClr>
                  </a:outerShdw>
                </a:effectLst>
              </a:rPr>
              <a:t>Jason hit her when she refused to give him the pen.</a:t>
            </a:r>
          </a:p>
          <a:p>
            <a:pPr marL="434340" lvl="1" algn="ctr">
              <a:lnSpc>
                <a:spcPct val="95000"/>
              </a:lnSpc>
              <a:spcBef>
                <a:spcPct val="0"/>
              </a:spcBef>
              <a:buClr>
                <a:srgbClr val="000000"/>
              </a:buClr>
            </a:pPr>
            <a:endParaRPr lang="en-US" sz="4400" i="1" dirty="0">
              <a:ln w="0"/>
              <a:effectLst>
                <a:outerShdw blurRad="38100" dist="19050" dir="2700000" algn="tl" rotWithShape="0">
                  <a:schemeClr val="dk1">
                    <a:alpha val="40000"/>
                  </a:schemeClr>
                </a:outerShdw>
              </a:effectLst>
            </a:endParaRPr>
          </a:p>
          <a:p>
            <a:pPr marL="434340" lvl="1" algn="ctr">
              <a:lnSpc>
                <a:spcPct val="95000"/>
              </a:lnSpc>
              <a:spcBef>
                <a:spcPct val="0"/>
              </a:spcBef>
              <a:buClr>
                <a:srgbClr val="000000"/>
              </a:buClr>
            </a:pP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more general “setting event”…</a:t>
            </a:r>
          </a:p>
          <a:p>
            <a:pPr marL="434340" lvl="1" algn="ctr">
              <a:lnSpc>
                <a:spcPct val="95000"/>
              </a:lnSpc>
              <a:spcBef>
                <a:spcPct val="0"/>
              </a:spcBef>
              <a:buClr>
                <a:srgbClr val="000000"/>
              </a:buClr>
            </a:pPr>
            <a:r>
              <a:rPr lang="en-US" sz="4400" i="1" dirty="0">
                <a:ln w="0"/>
                <a:effectLst>
                  <a:outerShdw blurRad="38100" dist="19050" dir="2700000" algn="tl" rotWithShape="0">
                    <a:schemeClr val="dk1">
                      <a:alpha val="40000"/>
                    </a:schemeClr>
                  </a:outerShdw>
                </a:effectLst>
              </a:rPr>
              <a:t>Jason’s hitting is more likely when he is frustrated.</a:t>
            </a:r>
          </a:p>
        </p:txBody>
      </p:sp>
      <p:sp>
        <p:nvSpPr>
          <p:cNvPr id="10" name="Rectangle 9">
            <a:extLst>
              <a:ext uri="{FF2B5EF4-FFF2-40B4-BE49-F238E27FC236}">
                <a16:creationId xmlns:a16="http://schemas.microsoft.com/office/drawing/2014/main" id="{47C3EF22-F430-4CEA-B752-238330B87DA8}"/>
              </a:ext>
            </a:extLst>
          </p:cNvPr>
          <p:cNvSpPr/>
          <p:nvPr/>
        </p:nvSpPr>
        <p:spPr>
          <a:xfrm>
            <a:off x="1392079" y="5048871"/>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ANTECEDENT </a:t>
            </a:r>
            <a:r>
              <a:rPr lang="en-US" sz="4400" b="1" dirty="0">
                <a:solidFill>
                  <a:srgbClr val="000000"/>
                </a:solidFill>
                <a:ea typeface="Trebuchet MS" panose="020B0603020202020204" pitchFamily="34" charset="0"/>
                <a:cs typeface="Trebuchet MS" panose="020B0603020202020204" pitchFamily="34" charset="0"/>
              </a:rPr>
              <a:t>(Where/When)</a:t>
            </a:r>
            <a:endParaRPr lang="en-US" sz="4400" b="1" dirty="0">
              <a:ea typeface="Berlin Sans FB" panose="020E0602020502020306" pitchFamily="34" charset="0"/>
              <a:cs typeface="Times New Roman" panose="02020603050405020304" pitchFamily="18" charset="0"/>
            </a:endParaRPr>
          </a:p>
        </p:txBody>
      </p:sp>
    </p:spTree>
    <p:extLst>
      <p:ext uri="{BB962C8B-B14F-4D97-AF65-F5344CB8AC3E}">
        <p14:creationId xmlns:p14="http://schemas.microsoft.com/office/powerpoint/2010/main" val="107322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57150"/>
            <a:ext cx="12192000" cy="6915150"/>
          </a:xfrm>
          <a:prstGeom prst="rect">
            <a:avLst/>
          </a:prstGeom>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1" y="3048000"/>
            <a:ext cx="5089859" cy="3646894"/>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br>
              <a:rPr lang="en-US" sz="6000" b="1" dirty="0">
                <a:solidFill>
                  <a:schemeClr val="accent2">
                    <a:lumMod val="50000"/>
                  </a:schemeClr>
                </a:solidFill>
                <a:latin typeface="Century Gothic" pitchFamily="34" charset="0"/>
              </a:rPr>
            </a:br>
            <a:endParaRPr lang="en-US" sz="3600" b="1" dirty="0">
              <a:solidFill>
                <a:schemeClr val="accent2">
                  <a:lumMod val="50000"/>
                </a:schemeClr>
              </a:solidFill>
              <a:latin typeface="Century Gothic" pitchFamily="34" charset="0"/>
            </a:endParaRPr>
          </a:p>
        </p:txBody>
      </p:sp>
      <p:sp>
        <p:nvSpPr>
          <p:cNvPr id="3" name="Text Placeholder 2">
            <a:extLst>
              <a:ext uri="{FF2B5EF4-FFF2-40B4-BE49-F238E27FC236}">
                <a16:creationId xmlns:a16="http://schemas.microsoft.com/office/drawing/2014/main" id="{08C2E983-7ECD-4808-B19F-9FD1817FBC9B}"/>
              </a:ext>
            </a:extLst>
          </p:cNvPr>
          <p:cNvSpPr>
            <a:spLocks noGrp="1"/>
          </p:cNvSpPr>
          <p:nvPr>
            <p:ph type="body" idx="1"/>
          </p:nvPr>
        </p:nvSpPr>
        <p:spPr/>
        <p:txBody>
          <a:bodyPr/>
          <a:lstStyle/>
          <a:p>
            <a:endParaRPr lang="en-US"/>
          </a:p>
        </p:txBody>
      </p:sp>
      <p:sp>
        <p:nvSpPr>
          <p:cNvPr id="6" name="TextBox 5"/>
          <p:cNvSpPr txBox="1"/>
          <p:nvPr/>
        </p:nvSpPr>
        <p:spPr>
          <a:xfrm>
            <a:off x="1676400" y="1578251"/>
            <a:ext cx="8839200" cy="769441"/>
          </a:xfrm>
          <a:prstGeom prst="rect">
            <a:avLst/>
          </a:prstGeom>
          <a:solidFill>
            <a:schemeClr val="bg1">
              <a:alpha val="59000"/>
            </a:schemeClr>
          </a:solidFill>
          <a:ln w="76200">
            <a:solidFill>
              <a:srgbClr val="000099"/>
            </a:solidFill>
          </a:ln>
        </p:spPr>
        <p:txBody>
          <a:bodyPr wrap="square" rtlCol="0">
            <a:spAutoFit/>
          </a:bodyPr>
          <a:lstStyle/>
          <a:p>
            <a:pPr algn="ctr"/>
            <a:r>
              <a:rPr lang="en-US" sz="4400" b="1" dirty="0">
                <a:solidFill>
                  <a:srgbClr val="000099"/>
                </a:solidFill>
              </a:rPr>
              <a:t>During:  </a:t>
            </a:r>
            <a:r>
              <a:rPr lang="en-US" sz="4400" b="1" i="1" dirty="0">
                <a:solidFill>
                  <a:srgbClr val="000099"/>
                </a:solidFill>
              </a:rPr>
              <a:t>transition to math class</a:t>
            </a:r>
          </a:p>
        </p:txBody>
      </p:sp>
      <p:sp>
        <p:nvSpPr>
          <p:cNvPr id="8" name="Down Arrow 7"/>
          <p:cNvSpPr/>
          <p:nvPr/>
        </p:nvSpPr>
        <p:spPr bwMode="auto">
          <a:xfrm rot="16200000">
            <a:off x="1769913" y="2802093"/>
            <a:ext cx="2554349" cy="3046169"/>
          </a:xfrm>
          <a:prstGeom prst="downArrow">
            <a:avLst/>
          </a:prstGeom>
          <a:solidFill>
            <a:srgbClr val="FFC000"/>
          </a:solidFill>
          <a:ln w="5715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9" name="Rectangle 8"/>
          <p:cNvSpPr/>
          <p:nvPr/>
        </p:nvSpPr>
        <p:spPr>
          <a:xfrm>
            <a:off x="1840424" y="3742962"/>
            <a:ext cx="2201244" cy="1015663"/>
          </a:xfrm>
          <a:prstGeom prst="rect">
            <a:avLst/>
          </a:prstGeom>
          <a:noFill/>
        </p:spPr>
        <p:txBody>
          <a:bodyPr wrap="none" lIns="91440" tIns="45720" rIns="91440" bIns="45720">
            <a:spAutoFit/>
          </a:bodyPr>
          <a:lstStyle/>
          <a:p>
            <a:pPr algn="ctr"/>
            <a:r>
              <a:rPr lang="en-US" sz="2000" dirty="0">
                <a:ln w="1905"/>
                <a:solidFill>
                  <a:srgbClr val="000066"/>
                </a:solidFill>
                <a:effectLst>
                  <a:innerShdw blurRad="69850" dist="43180" dir="5400000">
                    <a:srgbClr val="000000">
                      <a:alpha val="65000"/>
                    </a:srgbClr>
                  </a:innerShdw>
                </a:effectLst>
                <a:latin typeface="Century Gothic" pitchFamily="34" charset="0"/>
              </a:rPr>
              <a:t>When …</a:t>
            </a:r>
          </a:p>
          <a:p>
            <a:pPr algn="ctr"/>
            <a:r>
              <a:rPr lang="en-US" sz="2000" dirty="0">
                <a:ln w="1905"/>
                <a:solidFill>
                  <a:srgbClr val="000066"/>
                </a:solidFill>
                <a:effectLst>
                  <a:innerShdw blurRad="69850" dist="43180" dir="5400000">
                    <a:srgbClr val="000000">
                      <a:alpha val="65000"/>
                    </a:srgbClr>
                  </a:innerShdw>
                </a:effectLst>
                <a:latin typeface="Century Gothic" pitchFamily="34" charset="0"/>
              </a:rPr>
              <a:t>Peers tease him </a:t>
            </a:r>
          </a:p>
          <a:p>
            <a:pPr algn="ctr"/>
            <a:r>
              <a:rPr lang="en-US" sz="2000" dirty="0">
                <a:ln w="1905"/>
                <a:solidFill>
                  <a:srgbClr val="000066"/>
                </a:solidFill>
                <a:effectLst>
                  <a:innerShdw blurRad="69850" dist="43180" dir="5400000">
                    <a:srgbClr val="000000">
                      <a:alpha val="65000"/>
                    </a:srgbClr>
                  </a:innerShdw>
                </a:effectLst>
                <a:latin typeface="Century Gothic" pitchFamily="34" charset="0"/>
              </a:rPr>
              <a:t>about his walk</a:t>
            </a:r>
          </a:p>
        </p:txBody>
      </p:sp>
      <p:sp>
        <p:nvSpPr>
          <p:cNvPr id="10" name="Down Arrow 9"/>
          <p:cNvSpPr/>
          <p:nvPr/>
        </p:nvSpPr>
        <p:spPr bwMode="auto">
          <a:xfrm rot="5400000">
            <a:off x="7806999" y="2746183"/>
            <a:ext cx="2554348" cy="3167653"/>
          </a:xfrm>
          <a:prstGeom prst="downArrow">
            <a:avLst/>
          </a:prstGeom>
          <a:solidFill>
            <a:schemeClr val="bg1"/>
          </a:solidFill>
          <a:ln w="5715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12" name="Rectangle 11"/>
          <p:cNvSpPr/>
          <p:nvPr/>
        </p:nvSpPr>
        <p:spPr>
          <a:xfrm>
            <a:off x="7576550" y="3742960"/>
            <a:ext cx="3396497" cy="1077218"/>
          </a:xfrm>
          <a:prstGeom prst="rect">
            <a:avLst/>
          </a:prstGeom>
          <a:noFill/>
        </p:spPr>
        <p:txBody>
          <a:bodyPr wrap="square" lIns="91440" tIns="45720" rIns="91440" bIns="45720">
            <a:spAutoFit/>
          </a:bodyPr>
          <a:lstStyle/>
          <a:p>
            <a:pPr algn="ctr"/>
            <a:r>
              <a:rPr lang="en-US" sz="2400" b="1" dirty="0">
                <a:ln w="1905"/>
                <a:solidFill>
                  <a:schemeClr val="bg1"/>
                </a:solidFill>
                <a:effectLst>
                  <a:innerShdw blurRad="69850" dist="43180" dir="5400000">
                    <a:srgbClr val="000000">
                      <a:alpha val="65000"/>
                    </a:srgbClr>
                  </a:innerShdw>
                </a:effectLst>
                <a:latin typeface="Century Gothic" pitchFamily="34" charset="0"/>
              </a:rPr>
              <a:t>    </a:t>
            </a:r>
            <a:r>
              <a:rPr lang="en-US" sz="2000" dirty="0">
                <a:ln w="1905"/>
                <a:solidFill>
                  <a:srgbClr val="000066"/>
                </a:solidFill>
                <a:effectLst>
                  <a:innerShdw blurRad="69850" dist="43180" dir="5400000">
                    <a:srgbClr val="000000">
                      <a:alpha val="65000"/>
                    </a:srgbClr>
                  </a:innerShdw>
                </a:effectLst>
                <a:latin typeface="Century Gothic" pitchFamily="34" charset="0"/>
              </a:rPr>
              <a:t>The student does…</a:t>
            </a:r>
          </a:p>
          <a:p>
            <a:pPr algn="ctr"/>
            <a:r>
              <a:rPr lang="en-US" sz="2000" dirty="0">
                <a:ln w="1905"/>
                <a:solidFill>
                  <a:srgbClr val="000066"/>
                </a:solidFill>
                <a:effectLst>
                  <a:innerShdw blurRad="69850" dist="43180" dir="5400000">
                    <a:srgbClr val="000000">
                      <a:alpha val="65000"/>
                    </a:srgbClr>
                  </a:innerShdw>
                </a:effectLst>
                <a:latin typeface="Century Gothic" pitchFamily="34" charset="0"/>
              </a:rPr>
              <a:t>Calls names</a:t>
            </a:r>
          </a:p>
          <a:p>
            <a:pPr algn="ctr"/>
            <a:r>
              <a:rPr lang="en-US" sz="2000" dirty="0">
                <a:ln w="1905"/>
                <a:solidFill>
                  <a:srgbClr val="000066"/>
                </a:solidFill>
                <a:effectLst>
                  <a:innerShdw blurRad="69850" dist="43180" dir="5400000">
                    <a:srgbClr val="000000">
                      <a:alpha val="65000"/>
                    </a:srgbClr>
                  </a:innerShdw>
                </a:effectLst>
                <a:latin typeface="Century Gothic" pitchFamily="34" charset="0"/>
              </a:rPr>
              <a:t> and hits</a:t>
            </a:r>
            <a:r>
              <a:rPr lang="en-US" sz="2000" dirty="0">
                <a:ln w="1905"/>
                <a:solidFill>
                  <a:schemeClr val="accent3">
                    <a:lumMod val="75000"/>
                  </a:schemeClr>
                </a:solidFill>
                <a:effectLst>
                  <a:innerShdw blurRad="69850" dist="43180" dir="5400000">
                    <a:srgbClr val="000000">
                      <a:alpha val="65000"/>
                    </a:srgbClr>
                  </a:innerShdw>
                </a:effectLst>
                <a:latin typeface="Century Gothic" pitchFamily="34" charset="0"/>
              </a:rPr>
              <a:t>.</a:t>
            </a:r>
          </a:p>
        </p:txBody>
      </p:sp>
      <p:sp>
        <p:nvSpPr>
          <p:cNvPr id="11" name="TextBox 10"/>
          <p:cNvSpPr txBox="1"/>
          <p:nvPr/>
        </p:nvSpPr>
        <p:spPr>
          <a:xfrm>
            <a:off x="457200" y="251564"/>
            <a:ext cx="11125199" cy="1077218"/>
          </a:xfrm>
          <a:prstGeom prst="rect">
            <a:avLst/>
          </a:prstGeom>
          <a:solidFill>
            <a:srgbClr val="000099"/>
          </a:solidFill>
          <a:ln w="76200">
            <a:solidFill>
              <a:schemeClr val="tx2"/>
            </a:solidFill>
          </a:ln>
        </p:spPr>
        <p:txBody>
          <a:bodyPr wrap="square" rtlCol="0">
            <a:spAutoFit/>
          </a:bodyPr>
          <a:lstStyle/>
          <a:p>
            <a:pPr algn="ctr"/>
            <a:r>
              <a:rPr lang="en-US" sz="3200" dirty="0">
                <a:solidFill>
                  <a:schemeClr val="bg1"/>
                </a:solidFill>
              </a:rPr>
              <a:t>When he goes to math class and peers tease him about his walk, AJ calls them names and hits them.</a:t>
            </a:r>
          </a:p>
        </p:txBody>
      </p:sp>
    </p:spTree>
    <p:extLst>
      <p:ext uri="{BB962C8B-B14F-4D97-AF65-F5344CB8AC3E}">
        <p14:creationId xmlns:p14="http://schemas.microsoft.com/office/powerpoint/2010/main" val="10876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600" y="-5975"/>
            <a:ext cx="12293599" cy="5016874"/>
          </a:xfrm>
          <a:prstGeom prst="rect">
            <a:avLst/>
          </a:prstGeom>
        </p:spPr>
      </p:pic>
      <p:pic>
        <p:nvPicPr>
          <p:cNvPr id="8" name="Picture 2">
            <a:extLst>
              <a:ext uri="{FF2B5EF4-FFF2-40B4-BE49-F238E27FC236}">
                <a16:creationId xmlns:a16="http://schemas.microsoft.com/office/drawing/2014/main" id="{8B0B69C3-0815-4FF0-8935-EAB244CEB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61" y="5179045"/>
            <a:ext cx="1237927" cy="1167309"/>
          </a:xfrm>
          <a:prstGeom prst="rect">
            <a:avLst/>
          </a:prstGeom>
          <a:solidFill>
            <a:srgbClr val="000066"/>
          </a:solidFill>
          <a:ln w="38100">
            <a:solidFill>
              <a:srgbClr val="000066"/>
            </a:solidFill>
          </a:ln>
          <a:effectLst/>
        </p:spPr>
      </p:pic>
      <p:sp>
        <p:nvSpPr>
          <p:cNvPr id="3" name="Rectangle 2">
            <a:extLst>
              <a:ext uri="{FF2B5EF4-FFF2-40B4-BE49-F238E27FC236}">
                <a16:creationId xmlns:a16="http://schemas.microsoft.com/office/drawing/2014/main" id="{2AEF3666-5560-422D-B70C-74C4FD361491}"/>
              </a:ext>
            </a:extLst>
          </p:cNvPr>
          <p:cNvSpPr/>
          <p:nvPr/>
        </p:nvSpPr>
        <p:spPr>
          <a:xfrm>
            <a:off x="-101601" y="123568"/>
            <a:ext cx="12293599" cy="3250121"/>
          </a:xfrm>
          <a:prstGeom prst="rect">
            <a:avLst/>
          </a:prstGeom>
          <a:solidFill>
            <a:schemeClr val="bg1">
              <a:alpha val="45000"/>
            </a:schemeClr>
          </a:solidFill>
        </p:spPr>
        <p:txBody>
          <a:bodyPr wrap="square">
            <a:spAutoFit/>
          </a:bodyPr>
          <a:lstStyle/>
          <a:p>
            <a:pPr marL="434340" lvl="1" algn="ctr">
              <a:lnSpc>
                <a:spcPct val="95000"/>
              </a:lnSpc>
              <a:spcBef>
                <a:spcPct val="0"/>
              </a:spcBef>
              <a:buClr>
                <a:srgbClr val="000000"/>
              </a:buClr>
            </a:pP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Create a simple list of common </a:t>
            </a:r>
            <a:r>
              <a:rPr lang="en-US" sz="72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ANTECEDENTS</a:t>
            </a: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a:p>
            <a:pPr marL="434340" lvl="1" algn="ctr">
              <a:lnSpc>
                <a:spcPct val="95000"/>
              </a:lnSpc>
              <a:spcBef>
                <a:spcPct val="0"/>
              </a:spcBef>
              <a:buClr>
                <a:srgbClr val="000000"/>
              </a:buClr>
            </a:pP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to undesired behaviors.</a:t>
            </a:r>
            <a:endParaRPr lang="en-US" sz="7200" i="1" dirty="0">
              <a:ln w="0"/>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7C3EF22-F430-4CEA-B752-238330B87DA8}"/>
              </a:ext>
            </a:extLst>
          </p:cNvPr>
          <p:cNvSpPr/>
          <p:nvPr/>
        </p:nvSpPr>
        <p:spPr>
          <a:xfrm>
            <a:off x="1392079" y="5048871"/>
            <a:ext cx="11281395" cy="1107996"/>
          </a:xfrm>
          <a:prstGeom prst="rect">
            <a:avLst/>
          </a:prstGeom>
        </p:spPr>
        <p:txBody>
          <a:bodyPr wrap="square">
            <a:spAutoFit/>
          </a:bodyPr>
          <a:lstStyle/>
          <a:p>
            <a:pPr algn="ctr"/>
            <a:r>
              <a:rPr lang="en-US" sz="6600" b="1" dirty="0">
                <a:solidFill>
                  <a:srgbClr val="000000"/>
                </a:solidFill>
                <a:ea typeface="Trebuchet MS" panose="020B0603020202020204" pitchFamily="34" charset="0"/>
                <a:cs typeface="Trebuchet MS" panose="020B0603020202020204" pitchFamily="34" charset="0"/>
              </a:rPr>
              <a:t>ANTECEDENT </a:t>
            </a:r>
            <a:r>
              <a:rPr lang="en-US" sz="4400" b="1" dirty="0">
                <a:solidFill>
                  <a:srgbClr val="000000"/>
                </a:solidFill>
                <a:ea typeface="Trebuchet MS" panose="020B0603020202020204" pitchFamily="34" charset="0"/>
                <a:cs typeface="Trebuchet MS" panose="020B0603020202020204" pitchFamily="34" charset="0"/>
              </a:rPr>
              <a:t>(Where/When)</a:t>
            </a:r>
            <a:endParaRPr lang="en-US" sz="4400" b="1" dirty="0">
              <a:ea typeface="Berlin Sans FB" panose="020E0602020502020306"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8C28F64-A053-4B2E-B99E-E5420419BC91}"/>
              </a:ext>
            </a:extLst>
          </p:cNvPr>
          <p:cNvPicPr>
            <a:picLocks noChangeAspect="1"/>
          </p:cNvPicPr>
          <p:nvPr/>
        </p:nvPicPr>
        <p:blipFill>
          <a:blip r:embed="rId5"/>
          <a:stretch>
            <a:fillRect/>
          </a:stretch>
        </p:blipFill>
        <p:spPr>
          <a:xfrm>
            <a:off x="-252404" y="253977"/>
            <a:ext cx="1822862" cy="1786283"/>
          </a:xfrm>
          <a:prstGeom prst="rect">
            <a:avLst/>
          </a:prstGeom>
        </p:spPr>
      </p:pic>
      <p:pic>
        <p:nvPicPr>
          <p:cNvPr id="6" name="Picture 5">
            <a:extLst>
              <a:ext uri="{FF2B5EF4-FFF2-40B4-BE49-F238E27FC236}">
                <a16:creationId xmlns:a16="http://schemas.microsoft.com/office/drawing/2014/main" id="{B11FE559-9AEC-4C66-BF7C-0A02C4DB05C9}"/>
              </a:ext>
            </a:extLst>
          </p:cNvPr>
          <p:cNvPicPr>
            <a:picLocks noChangeAspect="1"/>
          </p:cNvPicPr>
          <p:nvPr/>
        </p:nvPicPr>
        <p:blipFill>
          <a:blip r:embed="rId6"/>
          <a:stretch>
            <a:fillRect/>
          </a:stretch>
        </p:blipFill>
        <p:spPr>
          <a:xfrm>
            <a:off x="0" y="216005"/>
            <a:ext cx="1780186" cy="1457070"/>
          </a:xfrm>
          <a:prstGeom prst="rect">
            <a:avLst/>
          </a:prstGeom>
        </p:spPr>
      </p:pic>
    </p:spTree>
    <p:extLst>
      <p:ext uri="{BB962C8B-B14F-4D97-AF65-F5344CB8AC3E}">
        <p14:creationId xmlns:p14="http://schemas.microsoft.com/office/powerpoint/2010/main" val="59716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0" name="Picture 6" descr="Image result for blue dice transparent">
            <a:extLst>
              <a:ext uri="{FF2B5EF4-FFF2-40B4-BE49-F238E27FC236}">
                <a16:creationId xmlns:a16="http://schemas.microsoft.com/office/drawing/2014/main" id="{CED3A56C-EE31-4395-A323-F7A3D7F09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73864">
            <a:off x="6485963" y="1538064"/>
            <a:ext cx="6609072" cy="4157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79AB903-4251-4637-9458-11543BDE384C}"/>
              </a:ext>
            </a:extLst>
          </p:cNvPr>
          <p:cNvPicPr>
            <a:picLocks noChangeAspect="1"/>
          </p:cNvPicPr>
          <p:nvPr/>
        </p:nvPicPr>
        <p:blipFill>
          <a:blip r:embed="rId4"/>
          <a:stretch>
            <a:fillRect/>
          </a:stretch>
        </p:blipFill>
        <p:spPr>
          <a:xfrm>
            <a:off x="200579" y="374607"/>
            <a:ext cx="3591395" cy="1106131"/>
          </a:xfrm>
          <a:prstGeom prst="rect">
            <a:avLst/>
          </a:prstGeom>
          <a:ln w="76200">
            <a:solidFill>
              <a:schemeClr val="tx1"/>
            </a:solidFill>
          </a:ln>
        </p:spPr>
      </p:pic>
      <p:sp>
        <p:nvSpPr>
          <p:cNvPr id="9" name="TextBox 8">
            <a:extLst>
              <a:ext uri="{FF2B5EF4-FFF2-40B4-BE49-F238E27FC236}">
                <a16:creationId xmlns:a16="http://schemas.microsoft.com/office/drawing/2014/main" id="{214CF274-BD05-48A2-B8ED-64BB4A175878}"/>
              </a:ext>
            </a:extLst>
          </p:cNvPr>
          <p:cNvSpPr txBox="1"/>
          <p:nvPr/>
        </p:nvSpPr>
        <p:spPr>
          <a:xfrm>
            <a:off x="112088" y="1835967"/>
            <a:ext cx="6866849" cy="4647426"/>
          </a:xfrm>
          <a:prstGeom prst="rect">
            <a:avLst/>
          </a:prstGeom>
          <a:noFill/>
          <a:ln>
            <a:noFill/>
          </a:ln>
        </p:spPr>
        <p:txBody>
          <a:bodyPr wrap="square" rtlCol="0">
            <a:spAutoFit/>
          </a:bodyPr>
          <a:lstStyle/>
          <a:p>
            <a:r>
              <a:rPr lang="en-US" altLang="en-US" sz="4400" b="1" i="1" dirty="0">
                <a:effectLst>
                  <a:outerShdw blurRad="38100" dist="38100" dir="2700000" algn="tl">
                    <a:srgbClr val="000000">
                      <a:alpha val="43137"/>
                    </a:srgbClr>
                  </a:outerShdw>
                </a:effectLst>
              </a:rPr>
              <a:t>Given today’s agenda:  </a:t>
            </a:r>
          </a:p>
          <a:p>
            <a:r>
              <a:rPr lang="en-US" altLang="en-US" sz="3600" b="1" dirty="0"/>
              <a:t>1 </a:t>
            </a:r>
            <a:r>
              <a:rPr lang="en-US" altLang="en-US" sz="2800" b="1" dirty="0"/>
              <a:t>We are excited to share…</a:t>
            </a:r>
            <a:br>
              <a:rPr lang="en-US" altLang="en-US" sz="2800" b="1" dirty="0"/>
            </a:br>
            <a:r>
              <a:rPr lang="en-US" altLang="en-US" sz="3200" b="1" dirty="0"/>
              <a:t>2</a:t>
            </a:r>
            <a:r>
              <a:rPr lang="en-US" altLang="en-US" sz="2800" b="1" dirty="0"/>
              <a:t>  Something new we hope to learn…</a:t>
            </a:r>
            <a:br>
              <a:rPr lang="en-US" altLang="en-US" sz="2800" b="1" dirty="0"/>
            </a:br>
            <a:r>
              <a:rPr lang="en-US" altLang="en-US" sz="3200" b="1" dirty="0"/>
              <a:t>3 </a:t>
            </a:r>
            <a:r>
              <a:rPr lang="en-US" altLang="en-US" sz="2800" b="1" dirty="0"/>
              <a:t> We would like to have a deeper understanding of …</a:t>
            </a:r>
            <a:br>
              <a:rPr lang="en-US" altLang="en-US" sz="2800" b="1" dirty="0"/>
            </a:br>
            <a:r>
              <a:rPr lang="en-US" altLang="en-US" sz="3200" b="1" dirty="0"/>
              <a:t>4</a:t>
            </a:r>
            <a:r>
              <a:rPr lang="en-US" altLang="en-US" sz="2800" b="1" dirty="0"/>
              <a:t>  We would like to feel …</a:t>
            </a:r>
            <a:br>
              <a:rPr lang="en-US" altLang="en-US" sz="2800" b="1" dirty="0"/>
            </a:br>
            <a:r>
              <a:rPr lang="en-US" altLang="en-US" sz="3200" b="1" dirty="0"/>
              <a:t>5</a:t>
            </a:r>
            <a:r>
              <a:rPr lang="en-US" altLang="en-US" sz="2800" b="1" dirty="0"/>
              <a:t>  We want to experience…</a:t>
            </a:r>
            <a:br>
              <a:rPr lang="en-US" altLang="en-US" sz="2800" b="1" dirty="0"/>
            </a:br>
            <a:r>
              <a:rPr lang="en-US" altLang="en-US" sz="3200" b="1" dirty="0"/>
              <a:t>6 </a:t>
            </a:r>
            <a:r>
              <a:rPr lang="en-US" altLang="en-US" sz="2800" b="1" dirty="0"/>
              <a:t> We are hoping to leave today with…</a:t>
            </a:r>
            <a:endParaRPr lang="en-US" sz="2800" b="1" dirty="0">
              <a:solidFill>
                <a:srgbClr val="0000CC"/>
              </a:solidFill>
            </a:endParaRPr>
          </a:p>
        </p:txBody>
      </p:sp>
    </p:spTree>
    <p:extLst>
      <p:ext uri="{BB962C8B-B14F-4D97-AF65-F5344CB8AC3E}">
        <p14:creationId xmlns:p14="http://schemas.microsoft.com/office/powerpoint/2010/main" val="177354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80">
                                          <p:stCondLst>
                                            <p:cond delay="0"/>
                                          </p:stCondLst>
                                        </p:cTn>
                                        <p:tgtEl>
                                          <p:spTgt spid="1030"/>
                                        </p:tgtEl>
                                      </p:cBhvr>
                                    </p:animEffect>
                                    <p:anim calcmode="lin" valueType="num">
                                      <p:cBhvr>
                                        <p:cTn id="8"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0"/>
                                        </p:tgtEl>
                                      </p:cBhvr>
                                      <p:to x="100000" y="60000"/>
                                    </p:animScale>
                                    <p:animScale>
                                      <p:cBhvr>
                                        <p:cTn id="14" dur="166" decel="50000">
                                          <p:stCondLst>
                                            <p:cond delay="676"/>
                                          </p:stCondLst>
                                        </p:cTn>
                                        <p:tgtEl>
                                          <p:spTgt spid="1030"/>
                                        </p:tgtEl>
                                      </p:cBhvr>
                                      <p:to x="100000" y="100000"/>
                                    </p:animScale>
                                    <p:animScale>
                                      <p:cBhvr>
                                        <p:cTn id="15" dur="26">
                                          <p:stCondLst>
                                            <p:cond delay="1312"/>
                                          </p:stCondLst>
                                        </p:cTn>
                                        <p:tgtEl>
                                          <p:spTgt spid="1030"/>
                                        </p:tgtEl>
                                      </p:cBhvr>
                                      <p:to x="100000" y="80000"/>
                                    </p:animScale>
                                    <p:animScale>
                                      <p:cBhvr>
                                        <p:cTn id="16" dur="166" decel="50000">
                                          <p:stCondLst>
                                            <p:cond delay="1338"/>
                                          </p:stCondLst>
                                        </p:cTn>
                                        <p:tgtEl>
                                          <p:spTgt spid="1030"/>
                                        </p:tgtEl>
                                      </p:cBhvr>
                                      <p:to x="100000" y="100000"/>
                                    </p:animScale>
                                    <p:animScale>
                                      <p:cBhvr>
                                        <p:cTn id="17" dur="26">
                                          <p:stCondLst>
                                            <p:cond delay="1642"/>
                                          </p:stCondLst>
                                        </p:cTn>
                                        <p:tgtEl>
                                          <p:spTgt spid="1030"/>
                                        </p:tgtEl>
                                      </p:cBhvr>
                                      <p:to x="100000" y="90000"/>
                                    </p:animScale>
                                    <p:animScale>
                                      <p:cBhvr>
                                        <p:cTn id="18" dur="166" decel="50000">
                                          <p:stCondLst>
                                            <p:cond delay="1668"/>
                                          </p:stCondLst>
                                        </p:cTn>
                                        <p:tgtEl>
                                          <p:spTgt spid="1030"/>
                                        </p:tgtEl>
                                      </p:cBhvr>
                                      <p:to x="100000" y="100000"/>
                                    </p:animScale>
                                    <p:animScale>
                                      <p:cBhvr>
                                        <p:cTn id="19" dur="26">
                                          <p:stCondLst>
                                            <p:cond delay="1808"/>
                                          </p:stCondLst>
                                        </p:cTn>
                                        <p:tgtEl>
                                          <p:spTgt spid="1030"/>
                                        </p:tgtEl>
                                      </p:cBhvr>
                                      <p:to x="100000" y="95000"/>
                                    </p:animScale>
                                    <p:animScale>
                                      <p:cBhvr>
                                        <p:cTn id="20" dur="166" decel="50000">
                                          <p:stCondLst>
                                            <p:cond delay="1834"/>
                                          </p:stCondLst>
                                        </p:cTn>
                                        <p:tgtEl>
                                          <p:spTgt spid="10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57150"/>
            <a:ext cx="12192000" cy="6915150"/>
          </a:xfrm>
          <a:prstGeom prst="rect">
            <a:avLst/>
          </a:prstGeom>
          <a:solidFill>
            <a:schemeClr val="accent1"/>
          </a:solidFill>
          <a:ln>
            <a:solidFill>
              <a:schemeClr val="tx1"/>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822" y="1825338"/>
            <a:ext cx="4924797" cy="2343250"/>
          </a:xfrm>
          <a:prstGeom prst="rect">
            <a:avLst/>
          </a:prstGeom>
          <a:noFill/>
          <a:ln w="762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4294967295"/>
          </p:nvPr>
        </p:nvSpPr>
        <p:spPr>
          <a:xfrm>
            <a:off x="0" y="4283075"/>
            <a:ext cx="12192000" cy="2514600"/>
          </a:xfrm>
          <a:prstGeom prst="rect">
            <a:avLst/>
          </a:prstGeom>
          <a:solidFill>
            <a:srgbClr val="000099"/>
          </a:solidFill>
          <a:ln w="76200">
            <a:solidFill>
              <a:schemeClr val="accent2"/>
            </a:solidFill>
          </a:ln>
        </p:spPr>
        <p:txBody>
          <a:bodyPr>
            <a:normAutofit/>
          </a:bodyPr>
          <a:lstStyle/>
          <a:p>
            <a:pPr marL="0" indent="0" algn="ctr">
              <a:buClr>
                <a:srgbClr val="FF0000"/>
              </a:buClr>
              <a:buNone/>
            </a:pPr>
            <a:r>
              <a:rPr lang="en-US" sz="3200" dirty="0">
                <a:solidFill>
                  <a:schemeClr val="bg1"/>
                </a:solidFill>
              </a:rPr>
              <a:t>Define the behavior (</a:t>
            </a:r>
            <a:r>
              <a:rPr lang="en-US" sz="3200" b="1" dirty="0">
                <a:solidFill>
                  <a:schemeClr val="bg1"/>
                </a:solidFill>
              </a:rPr>
              <a:t>What</a:t>
            </a:r>
            <a:r>
              <a:rPr lang="en-US" sz="3200" dirty="0">
                <a:solidFill>
                  <a:schemeClr val="bg1"/>
                </a:solidFill>
              </a:rPr>
              <a:t>)</a:t>
            </a:r>
          </a:p>
          <a:p>
            <a:pPr marL="0" indent="0" algn="ctr">
              <a:buClr>
                <a:schemeClr val="tx1"/>
              </a:buClr>
              <a:buNone/>
            </a:pPr>
            <a:r>
              <a:rPr lang="en-US" sz="3200" dirty="0">
                <a:solidFill>
                  <a:schemeClr val="bg1"/>
                </a:solidFill>
              </a:rPr>
              <a:t>Define the routines &amp; antecedent</a:t>
            </a:r>
            <a:r>
              <a:rPr lang="en-US" sz="3200" b="1" dirty="0">
                <a:solidFill>
                  <a:schemeClr val="bg1"/>
                </a:solidFill>
              </a:rPr>
              <a:t>  </a:t>
            </a:r>
            <a:r>
              <a:rPr lang="en-US" sz="3200" dirty="0">
                <a:solidFill>
                  <a:schemeClr val="bg1"/>
                </a:solidFill>
              </a:rPr>
              <a:t>(</a:t>
            </a:r>
            <a:r>
              <a:rPr lang="en-US" sz="3200" b="1" dirty="0">
                <a:solidFill>
                  <a:schemeClr val="bg1"/>
                </a:solidFill>
              </a:rPr>
              <a:t>Where &amp; When</a:t>
            </a:r>
            <a:r>
              <a:rPr lang="en-US" sz="3200" dirty="0">
                <a:solidFill>
                  <a:schemeClr val="bg1"/>
                </a:solidFill>
              </a:rPr>
              <a:t>)</a:t>
            </a:r>
          </a:p>
          <a:p>
            <a:pPr marL="0" indent="0" algn="ctr">
              <a:buClr>
                <a:srgbClr val="FFC000"/>
              </a:buClr>
              <a:buNone/>
            </a:pPr>
            <a:r>
              <a:rPr lang="en-US" sz="3200" dirty="0">
                <a:solidFill>
                  <a:schemeClr val="bg1"/>
                </a:solidFill>
              </a:rPr>
              <a:t>Find out the </a:t>
            </a:r>
            <a:r>
              <a:rPr lang="en-US" sz="3200" dirty="0" err="1">
                <a:solidFill>
                  <a:schemeClr val="bg1"/>
                </a:solidFill>
              </a:rPr>
              <a:t>out</a:t>
            </a:r>
            <a:r>
              <a:rPr lang="en-US" sz="3200" b="1" dirty="0" err="1">
                <a:solidFill>
                  <a:schemeClr val="bg1"/>
                </a:solidFill>
              </a:rPr>
              <a:t>C</a:t>
            </a:r>
            <a:r>
              <a:rPr lang="en-US" sz="3200" dirty="0" err="1">
                <a:solidFill>
                  <a:schemeClr val="bg1"/>
                </a:solidFill>
              </a:rPr>
              <a:t>ome</a:t>
            </a:r>
            <a:r>
              <a:rPr lang="en-US" sz="3200" dirty="0">
                <a:solidFill>
                  <a:schemeClr val="bg1"/>
                </a:solidFill>
              </a:rPr>
              <a:t> of the behavior-what happens right afterword (</a:t>
            </a:r>
            <a:r>
              <a:rPr lang="en-US" sz="3200" b="1" dirty="0">
                <a:solidFill>
                  <a:schemeClr val="bg1"/>
                </a:solidFill>
              </a:rPr>
              <a:t>Why</a:t>
            </a:r>
            <a:r>
              <a:rPr lang="en-US" sz="3200" dirty="0">
                <a:solidFill>
                  <a:schemeClr val="bg1"/>
                </a:solidFill>
              </a:rPr>
              <a:t>)</a:t>
            </a:r>
          </a:p>
        </p:txBody>
      </p:sp>
      <p:sp>
        <p:nvSpPr>
          <p:cNvPr id="2" name="Title 1"/>
          <p:cNvSpPr>
            <a:spLocks noGrp="1"/>
          </p:cNvSpPr>
          <p:nvPr>
            <p:ph type="title" idx="4294967295"/>
          </p:nvPr>
        </p:nvSpPr>
        <p:spPr>
          <a:xfrm>
            <a:off x="4420394" y="236238"/>
            <a:ext cx="3351212" cy="1277937"/>
          </a:xfrm>
          <a:solidFill>
            <a:srgbClr val="000099"/>
          </a:solidFill>
          <a:ln w="57150">
            <a:solidFill>
              <a:schemeClr val="accent2"/>
            </a:solidFill>
          </a:ln>
        </p:spPr>
        <p:txBody>
          <a:bodyPr>
            <a:noAutofit/>
          </a:bodyPr>
          <a:lstStyle/>
          <a:p>
            <a:pPr algn="ctr"/>
            <a:r>
              <a:rPr lang="en-US" sz="2800" b="1" cap="none" dirty="0">
                <a:ln w="0"/>
                <a:effectLst>
                  <a:outerShdw blurRad="38100" dist="19050" dir="2700000" algn="tl" rotWithShape="0">
                    <a:schemeClr val="dk1">
                      <a:alpha val="40000"/>
                    </a:schemeClr>
                  </a:outerShdw>
                </a:effectLst>
                <a:latin typeface="+mn-lt"/>
              </a:rPr>
              <a:t>Remember:  </a:t>
            </a:r>
            <a:br>
              <a:rPr lang="en-US" sz="2800" b="1" cap="none" dirty="0">
                <a:ln w="0"/>
                <a:effectLst>
                  <a:outerShdw blurRad="38100" dist="19050" dir="2700000" algn="tl" rotWithShape="0">
                    <a:schemeClr val="dk1">
                      <a:alpha val="40000"/>
                    </a:schemeClr>
                  </a:outerShdw>
                </a:effectLst>
                <a:latin typeface="+mn-lt"/>
              </a:rPr>
            </a:br>
            <a:r>
              <a:rPr lang="en-US" sz="2800" b="1" cap="none" dirty="0">
                <a:ln w="0"/>
                <a:effectLst>
                  <a:outerShdw blurRad="38100" dist="19050" dir="2700000" algn="tl" rotWithShape="0">
                    <a:schemeClr val="dk1">
                      <a:alpha val="40000"/>
                    </a:schemeClr>
                  </a:outerShdw>
                </a:effectLst>
                <a:latin typeface="+mn-lt"/>
              </a:rPr>
              <a:t>Always Start with the Behavior</a:t>
            </a:r>
          </a:p>
        </p:txBody>
      </p:sp>
      <p:sp>
        <p:nvSpPr>
          <p:cNvPr id="6" name="Down Arrow 5"/>
          <p:cNvSpPr/>
          <p:nvPr/>
        </p:nvSpPr>
        <p:spPr bwMode="auto">
          <a:xfrm rot="5400000">
            <a:off x="8391375" y="2336020"/>
            <a:ext cx="1207898" cy="1371600"/>
          </a:xfrm>
          <a:prstGeom prst="downArrow">
            <a:avLst/>
          </a:prstGeom>
          <a:solidFill>
            <a:srgbClr val="000099"/>
          </a:solid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7" name="Down Arrow 6"/>
          <p:cNvSpPr/>
          <p:nvPr/>
        </p:nvSpPr>
        <p:spPr bwMode="auto">
          <a:xfrm rot="16200000">
            <a:off x="2613589" y="2299034"/>
            <a:ext cx="1249829" cy="1447799"/>
          </a:xfrm>
          <a:prstGeom prst="downArrow">
            <a:avLst/>
          </a:prstGeom>
          <a:solidFill>
            <a:srgbClr val="FFC000"/>
          </a:solidFill>
          <a:ln w="5715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8" name="Down Arrow 7"/>
          <p:cNvSpPr/>
          <p:nvPr/>
        </p:nvSpPr>
        <p:spPr bwMode="auto">
          <a:xfrm rot="3416927">
            <a:off x="6317935" y="1356974"/>
            <a:ext cx="1087674" cy="1331779"/>
          </a:xfrm>
          <a:prstGeom prst="downArrow">
            <a:avLst/>
          </a:prstGeom>
          <a:solidFill>
            <a:schemeClr val="bg1"/>
          </a:solidFill>
          <a:ln w="5715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2060"/>
              </a:solidFill>
              <a:latin typeface="Tahoma" pitchFamily="34" charset="0"/>
            </a:endParaRPr>
          </a:p>
        </p:txBody>
      </p:sp>
      <p:sp>
        <p:nvSpPr>
          <p:cNvPr id="9" name="Rectangle 8"/>
          <p:cNvSpPr/>
          <p:nvPr/>
        </p:nvSpPr>
        <p:spPr>
          <a:xfrm rot="19709024">
            <a:off x="6414373" y="1703849"/>
            <a:ext cx="1019831"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spc="150" dirty="0">
                <a:ln w="11430"/>
                <a:effectLst>
                  <a:outerShdw blurRad="25400" algn="tl" rotWithShape="0">
                    <a:srgbClr val="000000">
                      <a:alpha val="43000"/>
                    </a:srgbClr>
                  </a:outerShdw>
                </a:effectLst>
                <a:latin typeface="Century Gothic" pitchFamily="34" charset="0"/>
              </a:rPr>
              <a:t>What</a:t>
            </a:r>
          </a:p>
        </p:txBody>
      </p:sp>
      <p:sp>
        <p:nvSpPr>
          <p:cNvPr id="10" name="Rectangle 9"/>
          <p:cNvSpPr/>
          <p:nvPr/>
        </p:nvSpPr>
        <p:spPr>
          <a:xfrm>
            <a:off x="8664619" y="2813461"/>
            <a:ext cx="881972"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spc="150" dirty="0">
                <a:ln w="11430"/>
                <a:solidFill>
                  <a:schemeClr val="accent2"/>
                </a:solidFill>
                <a:effectLst>
                  <a:outerShdw blurRad="25400" algn="tl" rotWithShape="0">
                    <a:srgbClr val="000000">
                      <a:alpha val="43000"/>
                    </a:srgbClr>
                  </a:outerShdw>
                </a:effectLst>
                <a:latin typeface="Century Gothic" pitchFamily="34" charset="0"/>
              </a:rPr>
              <a:t>Why</a:t>
            </a:r>
          </a:p>
        </p:txBody>
      </p:sp>
      <p:sp>
        <p:nvSpPr>
          <p:cNvPr id="11" name="Rectangle 10"/>
          <p:cNvSpPr/>
          <p:nvPr/>
        </p:nvSpPr>
        <p:spPr>
          <a:xfrm>
            <a:off x="2501157" y="2721127"/>
            <a:ext cx="1255472"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b="1" spc="150" dirty="0">
                <a:ln w="11430"/>
                <a:solidFill>
                  <a:srgbClr val="333399"/>
                </a:solidFill>
                <a:effectLst>
                  <a:outerShdw blurRad="25400" algn="tl" rotWithShape="0">
                    <a:srgbClr val="000000">
                      <a:alpha val="43000"/>
                    </a:srgbClr>
                  </a:outerShdw>
                </a:effectLst>
                <a:latin typeface="Century Gothic" pitchFamily="34" charset="0"/>
              </a:rPr>
              <a:t>Where &amp;</a:t>
            </a:r>
          </a:p>
          <a:p>
            <a:pPr algn="ctr"/>
            <a:r>
              <a:rPr lang="en-US" b="1" spc="150" dirty="0">
                <a:ln w="11430"/>
                <a:solidFill>
                  <a:srgbClr val="333399"/>
                </a:solidFill>
                <a:effectLst>
                  <a:outerShdw blurRad="25400" algn="tl" rotWithShape="0">
                    <a:srgbClr val="000000">
                      <a:alpha val="43000"/>
                    </a:srgbClr>
                  </a:outerShdw>
                </a:effectLst>
                <a:latin typeface="Century Gothic" pitchFamily="34" charset="0"/>
              </a:rPr>
              <a:t>When</a:t>
            </a:r>
          </a:p>
        </p:txBody>
      </p:sp>
      <p:sp>
        <p:nvSpPr>
          <p:cNvPr id="12" name="Rectangle 11">
            <a:extLst>
              <a:ext uri="{FF2B5EF4-FFF2-40B4-BE49-F238E27FC236}">
                <a16:creationId xmlns:a16="http://schemas.microsoft.com/office/drawing/2014/main" id="{1B8E7C69-F80E-4792-871F-F5A4424E2317}"/>
              </a:ext>
            </a:extLst>
          </p:cNvPr>
          <p:cNvSpPr/>
          <p:nvPr/>
        </p:nvSpPr>
        <p:spPr>
          <a:xfrm>
            <a:off x="1448305" y="1131933"/>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6 </a:t>
            </a:r>
          </a:p>
        </p:txBody>
      </p:sp>
      <p:pic>
        <p:nvPicPr>
          <p:cNvPr id="13" name="Picture 12" descr="Image result for blue flag">
            <a:extLst>
              <a:ext uri="{FF2B5EF4-FFF2-40B4-BE49-F238E27FC236}">
                <a16:creationId xmlns:a16="http://schemas.microsoft.com/office/drawing/2014/main" id="{93B70FC9-EB47-474B-B716-4A714D23F37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860967" y="437928"/>
            <a:ext cx="1823761" cy="1788121"/>
          </a:xfrm>
          <a:prstGeom prst="rect">
            <a:avLst/>
          </a:prstGeom>
          <a:noFill/>
          <a:ln>
            <a:noFill/>
          </a:ln>
        </p:spPr>
      </p:pic>
      <p:sp>
        <p:nvSpPr>
          <p:cNvPr id="4" name="Rectangle 3">
            <a:extLst>
              <a:ext uri="{FF2B5EF4-FFF2-40B4-BE49-F238E27FC236}">
                <a16:creationId xmlns:a16="http://schemas.microsoft.com/office/drawing/2014/main" id="{CAAEC5E3-42D1-4759-ABBB-3438E935501E}"/>
              </a:ext>
            </a:extLst>
          </p:cNvPr>
          <p:cNvSpPr/>
          <p:nvPr/>
        </p:nvSpPr>
        <p:spPr>
          <a:xfrm>
            <a:off x="2642221" y="580030"/>
            <a:ext cx="111440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Poor Richard" panose="02080502050505020702" pitchFamily="18" charset="0"/>
              </a:rPr>
              <a:t>#5</a:t>
            </a:r>
          </a:p>
        </p:txBody>
      </p:sp>
    </p:spTree>
    <p:extLst>
      <p:ext uri="{BB962C8B-B14F-4D97-AF65-F5344CB8AC3E}">
        <p14:creationId xmlns:p14="http://schemas.microsoft.com/office/powerpoint/2010/main" val="41012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5420569"/>
          </a:xfrm>
          <a:prstGeom prst="rect">
            <a:avLst/>
          </a:prstGeom>
        </p:spPr>
      </p:pic>
      <p:sp>
        <p:nvSpPr>
          <p:cNvPr id="7" name="Rectangle 6"/>
          <p:cNvSpPr/>
          <p:nvPr/>
        </p:nvSpPr>
        <p:spPr>
          <a:xfrm>
            <a:off x="2225055" y="5529497"/>
            <a:ext cx="9455135" cy="923330"/>
          </a:xfrm>
          <a:prstGeom prst="rect">
            <a:avLst/>
          </a:prstGeom>
        </p:spPr>
        <p:txBody>
          <a:bodyPr wrap="square">
            <a:spAutoFit/>
          </a:bodyPr>
          <a:lstStyle/>
          <a:p>
            <a:r>
              <a:rPr lang="en-US" sz="5400" b="1" dirty="0">
                <a:solidFill>
                  <a:srgbClr val="000000"/>
                </a:solidFill>
                <a:ea typeface="Trebuchet MS" panose="020B0603020202020204" pitchFamily="34" charset="0"/>
                <a:cs typeface="Trebuchet MS" panose="020B0603020202020204" pitchFamily="34" charset="0"/>
              </a:rPr>
              <a:t>CONSEQUENCE (The Why) </a:t>
            </a:r>
            <a:endParaRPr lang="en-US" sz="5400" b="1" dirty="0">
              <a:ea typeface="Berlin Sans FB" panose="020E0602020502020306"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B375771-F085-40C4-9CD2-27028616125A}"/>
              </a:ext>
            </a:extLst>
          </p:cNvPr>
          <p:cNvSpPr/>
          <p:nvPr/>
        </p:nvSpPr>
        <p:spPr>
          <a:xfrm>
            <a:off x="987014" y="76110"/>
            <a:ext cx="10363200" cy="2616101"/>
          </a:xfrm>
          <a:prstGeom prst="rect">
            <a:avLst/>
          </a:prstGeom>
          <a:solidFill>
            <a:srgbClr val="000099"/>
          </a:solidFill>
          <a:ln w="76200">
            <a:solidFill>
              <a:schemeClr val="accent2"/>
            </a:solidFill>
          </a:ln>
        </p:spPr>
        <p:txBody>
          <a:bodyPr wrap="square">
            <a:spAutoFit/>
          </a:bodyPr>
          <a:lstStyle/>
          <a:p>
            <a:pPr algn="ctr"/>
            <a:r>
              <a:rPr lang="en-US" sz="4400" b="1" dirty="0">
                <a:solidFill>
                  <a:schemeClr val="bg1"/>
                </a:solidFill>
              </a:rPr>
              <a:t>Step 1:  </a:t>
            </a:r>
          </a:p>
          <a:p>
            <a:pPr algn="ctr"/>
            <a:r>
              <a:rPr lang="en-US" sz="4000" dirty="0">
                <a:solidFill>
                  <a:schemeClr val="bg1"/>
                </a:solidFill>
              </a:rPr>
              <a:t>Determine the consequence or  </a:t>
            </a:r>
            <a:r>
              <a:rPr lang="en-US" sz="4000" dirty="0" err="1">
                <a:solidFill>
                  <a:schemeClr val="bg1"/>
                </a:solidFill>
              </a:rPr>
              <a:t>out</a:t>
            </a:r>
            <a:r>
              <a:rPr lang="en-US" sz="4000" b="1" dirty="0" err="1">
                <a:solidFill>
                  <a:schemeClr val="bg1"/>
                </a:solidFill>
              </a:rPr>
              <a:t>C</a:t>
            </a:r>
            <a:r>
              <a:rPr lang="en-US" sz="4000" dirty="0" err="1">
                <a:solidFill>
                  <a:schemeClr val="bg1"/>
                </a:solidFill>
              </a:rPr>
              <a:t>ome</a:t>
            </a:r>
            <a:r>
              <a:rPr lang="en-US" sz="4000" dirty="0">
                <a:solidFill>
                  <a:schemeClr val="bg1"/>
                </a:solidFill>
              </a:rPr>
              <a:t> </a:t>
            </a:r>
          </a:p>
          <a:p>
            <a:pPr algn="ctr"/>
            <a:r>
              <a:rPr lang="en-US" sz="4000" b="1" dirty="0">
                <a:solidFill>
                  <a:schemeClr val="accent2"/>
                </a:solidFill>
              </a:rPr>
              <a:t>  </a:t>
            </a:r>
            <a:r>
              <a:rPr lang="en-US" sz="4000" b="1" i="1" dirty="0">
                <a:solidFill>
                  <a:schemeClr val="accent2"/>
                </a:solidFill>
              </a:rPr>
              <a:t>(what happens right after the behavior)</a:t>
            </a:r>
          </a:p>
        </p:txBody>
      </p:sp>
      <p:sp>
        <p:nvSpPr>
          <p:cNvPr id="10" name="Rectangle 9">
            <a:extLst>
              <a:ext uri="{FF2B5EF4-FFF2-40B4-BE49-F238E27FC236}">
                <a16:creationId xmlns:a16="http://schemas.microsoft.com/office/drawing/2014/main" id="{5D0AB153-7952-4D8F-A3D6-8ECC5CB1ECC6}"/>
              </a:ext>
            </a:extLst>
          </p:cNvPr>
          <p:cNvSpPr/>
          <p:nvPr/>
        </p:nvSpPr>
        <p:spPr>
          <a:xfrm>
            <a:off x="987014" y="2015102"/>
            <a:ext cx="10363200" cy="2800767"/>
          </a:xfrm>
          <a:prstGeom prst="rect">
            <a:avLst/>
          </a:prstGeom>
          <a:solidFill>
            <a:schemeClr val="bg1"/>
          </a:solidFill>
          <a:ln w="76200">
            <a:solidFill>
              <a:schemeClr val="accent2"/>
            </a:solidFill>
          </a:ln>
        </p:spPr>
        <p:txBody>
          <a:bodyPr wrap="square">
            <a:spAutoFit/>
          </a:bodyPr>
          <a:lstStyle/>
          <a:p>
            <a:pPr lvl="1" algn="ctr"/>
            <a:r>
              <a:rPr lang="en-US" sz="2400" dirty="0">
                <a:solidFill>
                  <a:srgbClr val="000099"/>
                </a:solidFill>
                <a:latin typeface="Century Gothic" panose="020B0502020202020204" pitchFamily="34" charset="0"/>
              </a:rPr>
              <a:t>During recess, when peers tease him, Ben hits his peers and </a:t>
            </a:r>
          </a:p>
          <a:p>
            <a:pPr lvl="1" algn="ctr"/>
            <a:r>
              <a:rPr lang="en-US" sz="2800" b="1" i="1" dirty="0">
                <a:solidFill>
                  <a:srgbClr val="000099"/>
                </a:solidFill>
                <a:latin typeface="Century Gothic" panose="020B0502020202020204" pitchFamily="34" charset="0"/>
              </a:rPr>
              <a:t>his peers run away.</a:t>
            </a:r>
          </a:p>
          <a:p>
            <a:pPr lvl="1" algn="ctr"/>
            <a:endParaRPr lang="en-US" sz="800" b="1" i="1" dirty="0">
              <a:solidFill>
                <a:srgbClr val="000099"/>
              </a:solidFill>
              <a:latin typeface="Century Gothic" panose="020B0502020202020204" pitchFamily="34" charset="0"/>
            </a:endParaRPr>
          </a:p>
          <a:p>
            <a:pPr lvl="1" algn="ctr"/>
            <a:r>
              <a:rPr lang="en-US" sz="2400" dirty="0">
                <a:solidFill>
                  <a:srgbClr val="000099"/>
                </a:solidFill>
                <a:latin typeface="Century Gothic" panose="020B0502020202020204" pitchFamily="34" charset="0"/>
              </a:rPr>
              <a:t>During reading when asked to read aloud Tammy tells jokes, </a:t>
            </a:r>
          </a:p>
          <a:p>
            <a:pPr lvl="1" algn="ctr"/>
            <a:r>
              <a:rPr lang="en-US" sz="2800" i="1" dirty="0">
                <a:solidFill>
                  <a:srgbClr val="000099"/>
                </a:solidFill>
                <a:latin typeface="Century Gothic" panose="020B0502020202020204" pitchFamily="34" charset="0"/>
              </a:rPr>
              <a:t>the </a:t>
            </a:r>
            <a:r>
              <a:rPr lang="en-US" sz="2800" b="1" i="1" dirty="0">
                <a:solidFill>
                  <a:srgbClr val="000099"/>
                </a:solidFill>
                <a:latin typeface="Century Gothic" panose="020B0502020202020204" pitchFamily="34" charset="0"/>
              </a:rPr>
              <a:t>other students laugh</a:t>
            </a:r>
            <a:r>
              <a:rPr lang="en-US" sz="2800" i="1" dirty="0">
                <a:solidFill>
                  <a:srgbClr val="000099"/>
                </a:solidFill>
                <a:latin typeface="Century Gothic" panose="020B0502020202020204" pitchFamily="34" charset="0"/>
              </a:rPr>
              <a:t>, and </a:t>
            </a:r>
            <a:r>
              <a:rPr lang="en-US" sz="2800" b="1" i="1" dirty="0">
                <a:solidFill>
                  <a:srgbClr val="000099"/>
                </a:solidFill>
                <a:latin typeface="Century Gothic" panose="020B0502020202020204" pitchFamily="34" charset="0"/>
              </a:rPr>
              <a:t>she is sent to the office.</a:t>
            </a:r>
          </a:p>
          <a:p>
            <a:pPr lvl="1" algn="ctr"/>
            <a:endParaRPr lang="en-US" sz="800" b="1" i="1" dirty="0">
              <a:solidFill>
                <a:srgbClr val="000099"/>
              </a:solidFill>
              <a:latin typeface="Century Gothic" panose="020B0502020202020204" pitchFamily="34" charset="0"/>
            </a:endParaRPr>
          </a:p>
          <a:p>
            <a:pPr lvl="1" algn="ctr"/>
            <a:r>
              <a:rPr lang="en-US" sz="2800" dirty="0">
                <a:solidFill>
                  <a:srgbClr val="000099"/>
                </a:solidFill>
                <a:latin typeface="Century Gothic" panose="020B0502020202020204" pitchFamily="34" charset="0"/>
              </a:rPr>
              <a:t>During </a:t>
            </a:r>
            <a:r>
              <a:rPr lang="en-US" sz="2800" dirty="0" err="1">
                <a:solidFill>
                  <a:srgbClr val="000099"/>
                </a:solidFill>
                <a:latin typeface="Century Gothic" panose="020B0502020202020204" pitchFamily="34" charset="0"/>
              </a:rPr>
              <a:t>Chem</a:t>
            </a:r>
            <a:r>
              <a:rPr lang="en-US" sz="2800" dirty="0">
                <a:solidFill>
                  <a:srgbClr val="000099"/>
                </a:solidFill>
                <a:latin typeface="Century Gothic" panose="020B0502020202020204" pitchFamily="34" charset="0"/>
              </a:rPr>
              <a:t> Lab, when corrected Jessie starts crying, </a:t>
            </a:r>
            <a:r>
              <a:rPr lang="en-US" sz="2800" i="1" dirty="0">
                <a:solidFill>
                  <a:srgbClr val="000099"/>
                </a:solidFill>
                <a:latin typeface="Century Gothic" panose="020B0502020202020204" pitchFamily="34" charset="0"/>
              </a:rPr>
              <a:t>the </a:t>
            </a:r>
            <a:r>
              <a:rPr lang="en-US" sz="2800" b="1" i="1" dirty="0">
                <a:solidFill>
                  <a:srgbClr val="000099"/>
                </a:solidFill>
                <a:latin typeface="Century Gothic" panose="020B0502020202020204" pitchFamily="34" charset="0"/>
              </a:rPr>
              <a:t>teacher stops the lab to comfort her.</a:t>
            </a:r>
          </a:p>
        </p:txBody>
      </p:sp>
      <p:pic>
        <p:nvPicPr>
          <p:cNvPr id="11" name="Picture 3">
            <a:extLst>
              <a:ext uri="{FF2B5EF4-FFF2-40B4-BE49-F238E27FC236}">
                <a16:creationId xmlns:a16="http://schemas.microsoft.com/office/drawing/2014/main" id="{5C69B6E9-7925-434B-B2D7-99917F2BA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003" y="5577519"/>
            <a:ext cx="1095200" cy="103225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4680" y="-57150"/>
            <a:ext cx="12177319" cy="6915150"/>
          </a:xfrm>
          <a:prstGeom prst="rect">
            <a:avLst/>
          </a:prstGeom>
        </p:spPr>
      </p:pic>
      <p:sp>
        <p:nvSpPr>
          <p:cNvPr id="2" name="Title 1"/>
          <p:cNvSpPr>
            <a:spLocks noGrp="1"/>
          </p:cNvSpPr>
          <p:nvPr>
            <p:ph type="title" idx="4294967295"/>
          </p:nvPr>
        </p:nvSpPr>
        <p:spPr>
          <a:xfrm>
            <a:off x="213918" y="96838"/>
            <a:ext cx="11597081" cy="1524000"/>
          </a:xfrm>
          <a:solidFill>
            <a:srgbClr val="000099"/>
          </a:solidFill>
          <a:ln w="76200">
            <a:solidFill>
              <a:schemeClr val="tx1"/>
            </a:solidFill>
          </a:ln>
        </p:spPr>
        <p:txBody>
          <a:bodyPr>
            <a:noAutofit/>
          </a:bodyPr>
          <a:lstStyle/>
          <a:p>
            <a:pPr algn="ctr"/>
            <a:r>
              <a:rPr lang="en-US" sz="3200" b="1" dirty="0">
                <a:latin typeface="+mn-lt"/>
              </a:rPr>
              <a:t>Joe throws his pencil and rips his paper during math whenever he is given double-digit math problems.  This results in his being sent to the office.</a:t>
            </a:r>
          </a:p>
        </p:txBody>
      </p:sp>
      <p:sp>
        <p:nvSpPr>
          <p:cNvPr id="3" name="Content Placeholder 2"/>
          <p:cNvSpPr>
            <a:spLocks noGrp="1"/>
          </p:cNvSpPr>
          <p:nvPr>
            <p:ph sz="quarter" idx="4294967295"/>
          </p:nvPr>
        </p:nvSpPr>
        <p:spPr>
          <a:xfrm>
            <a:off x="0" y="1943100"/>
            <a:ext cx="10820400" cy="4876800"/>
          </a:xfrm>
          <a:prstGeom prst="rect">
            <a:avLst/>
          </a:prstGeom>
        </p:spPr>
        <p:txBody>
          <a:bodyPr>
            <a:normAutofit/>
          </a:bodyPr>
          <a:lstStyle/>
          <a:p>
            <a:pPr marL="0" indent="0">
              <a:buNone/>
            </a:pPr>
            <a:r>
              <a:rPr lang="en-US" sz="2800" dirty="0">
                <a:solidFill>
                  <a:schemeClr val="bg1"/>
                </a:solidFill>
              </a:rPr>
              <a:t>Where:___________________</a:t>
            </a:r>
          </a:p>
          <a:p>
            <a:pPr marL="0" indent="0">
              <a:buNone/>
            </a:pPr>
            <a:endParaRPr lang="en-US" sz="2800" dirty="0">
              <a:solidFill>
                <a:schemeClr val="bg1"/>
              </a:solidFill>
            </a:endParaRPr>
          </a:p>
          <a:p>
            <a:pPr marL="0" indent="0">
              <a:buNone/>
            </a:pPr>
            <a:r>
              <a:rPr lang="en-US" sz="2800" dirty="0">
                <a:solidFill>
                  <a:schemeClr val="bg1"/>
                </a:solidFill>
              </a:rPr>
              <a:t>When:___________________________</a:t>
            </a:r>
          </a:p>
          <a:p>
            <a:pPr marL="0" indent="0">
              <a:buNone/>
            </a:pPr>
            <a:endParaRPr lang="en-US" sz="2800" dirty="0">
              <a:solidFill>
                <a:schemeClr val="bg1"/>
              </a:solidFill>
            </a:endParaRPr>
          </a:p>
          <a:p>
            <a:pPr marL="0" indent="0">
              <a:buNone/>
            </a:pPr>
            <a:r>
              <a:rPr lang="en-US" sz="2800" dirty="0">
                <a:solidFill>
                  <a:schemeClr val="bg1"/>
                </a:solidFill>
              </a:rPr>
              <a:t>Student Does:_____________________</a:t>
            </a:r>
          </a:p>
          <a:p>
            <a:pPr marL="0" indent="0">
              <a:buNone/>
            </a:pPr>
            <a:endParaRPr lang="en-US" sz="2800" dirty="0">
              <a:solidFill>
                <a:schemeClr val="bg1"/>
              </a:solidFill>
            </a:endParaRPr>
          </a:p>
          <a:p>
            <a:pPr marL="0" indent="0">
              <a:buNone/>
            </a:pPr>
            <a:r>
              <a:rPr lang="en-US" sz="2800" dirty="0">
                <a:solidFill>
                  <a:schemeClr val="bg1"/>
                </a:solidFill>
              </a:rPr>
              <a:t>As a Result:_______________________</a:t>
            </a:r>
          </a:p>
        </p:txBody>
      </p:sp>
      <p:sp>
        <p:nvSpPr>
          <p:cNvPr id="4" name="Rounded Rectangle 3"/>
          <p:cNvSpPr/>
          <p:nvPr/>
        </p:nvSpPr>
        <p:spPr bwMode="auto">
          <a:xfrm>
            <a:off x="3736084" y="2122081"/>
            <a:ext cx="3619500" cy="6858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Math Class</a:t>
            </a:r>
          </a:p>
        </p:txBody>
      </p:sp>
      <p:sp>
        <p:nvSpPr>
          <p:cNvPr id="5" name="Rounded Rectangle 4"/>
          <p:cNvSpPr/>
          <p:nvPr/>
        </p:nvSpPr>
        <p:spPr bwMode="auto">
          <a:xfrm>
            <a:off x="3736084" y="3174368"/>
            <a:ext cx="7781999" cy="7620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Given Double Digit Problems</a:t>
            </a:r>
          </a:p>
        </p:txBody>
      </p:sp>
      <p:sp>
        <p:nvSpPr>
          <p:cNvPr id="6" name="Rounded Rectangle 5"/>
          <p:cNvSpPr/>
          <p:nvPr/>
        </p:nvSpPr>
        <p:spPr bwMode="auto">
          <a:xfrm>
            <a:off x="3736084" y="4572000"/>
            <a:ext cx="7798079" cy="6858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Throws Pencil/Rips Paper</a:t>
            </a:r>
          </a:p>
        </p:txBody>
      </p:sp>
      <p:sp>
        <p:nvSpPr>
          <p:cNvPr id="7" name="Rounded Rectangle 6"/>
          <p:cNvSpPr/>
          <p:nvPr/>
        </p:nvSpPr>
        <p:spPr bwMode="auto">
          <a:xfrm>
            <a:off x="3740978" y="5734050"/>
            <a:ext cx="7061945" cy="7620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He is sent to the office.</a:t>
            </a:r>
          </a:p>
        </p:txBody>
      </p:sp>
    </p:spTree>
    <p:extLst>
      <p:ext uri="{BB962C8B-B14F-4D97-AF65-F5344CB8AC3E}">
        <p14:creationId xmlns:p14="http://schemas.microsoft.com/office/powerpoint/2010/main" val="123518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12192000" cy="5431809"/>
          </a:xfrm>
          <a:prstGeom prst="rect">
            <a:avLst/>
          </a:prstGeom>
        </p:spPr>
      </p:pic>
      <p:sp>
        <p:nvSpPr>
          <p:cNvPr id="8" name="Rectangle 7">
            <a:extLst>
              <a:ext uri="{FF2B5EF4-FFF2-40B4-BE49-F238E27FC236}">
                <a16:creationId xmlns:a16="http://schemas.microsoft.com/office/drawing/2014/main" id="{E8C5DE2E-7A72-4735-B881-340558AE39BC}"/>
              </a:ext>
            </a:extLst>
          </p:cNvPr>
          <p:cNvSpPr/>
          <p:nvPr/>
        </p:nvSpPr>
        <p:spPr>
          <a:xfrm>
            <a:off x="851963" y="86508"/>
            <a:ext cx="10363200" cy="2369880"/>
          </a:xfrm>
          <a:prstGeom prst="rect">
            <a:avLst/>
          </a:prstGeom>
          <a:solidFill>
            <a:srgbClr val="000099"/>
          </a:solidFill>
          <a:ln w="76200">
            <a:solidFill>
              <a:schemeClr val="accent2"/>
            </a:solidFill>
          </a:ln>
        </p:spPr>
        <p:txBody>
          <a:bodyPr wrap="square">
            <a:spAutoFit/>
          </a:bodyPr>
          <a:lstStyle/>
          <a:p>
            <a:pPr algn="ctr"/>
            <a:r>
              <a:rPr lang="en-US" sz="4000" b="1" dirty="0">
                <a:solidFill>
                  <a:schemeClr val="bg1"/>
                </a:solidFill>
              </a:rPr>
              <a:t>Step 2:</a:t>
            </a:r>
          </a:p>
          <a:p>
            <a:pPr algn="ctr"/>
            <a:r>
              <a:rPr lang="en-US" sz="3200" b="1" dirty="0">
                <a:solidFill>
                  <a:schemeClr val="bg1"/>
                </a:solidFill>
              </a:rPr>
              <a:t> </a:t>
            </a:r>
            <a:r>
              <a:rPr lang="en-US" sz="3600" dirty="0">
                <a:solidFill>
                  <a:schemeClr val="bg1"/>
                </a:solidFill>
              </a:rPr>
              <a:t>Determine the function (or purpose)  the behavior is serving for the student</a:t>
            </a:r>
          </a:p>
          <a:p>
            <a:pPr lvl="1" algn="ctr"/>
            <a:r>
              <a:rPr lang="en-US" sz="3600" b="1" i="1" dirty="0">
                <a:solidFill>
                  <a:schemeClr val="bg1"/>
                </a:solidFill>
              </a:rPr>
              <a:t>“What is the pay-off?”</a:t>
            </a:r>
          </a:p>
        </p:txBody>
      </p:sp>
      <p:sp>
        <p:nvSpPr>
          <p:cNvPr id="12" name="Rectangle 11">
            <a:extLst>
              <a:ext uri="{FF2B5EF4-FFF2-40B4-BE49-F238E27FC236}">
                <a16:creationId xmlns:a16="http://schemas.microsoft.com/office/drawing/2014/main" id="{22468729-4C25-48EF-B172-C810CF18FFDA}"/>
              </a:ext>
            </a:extLst>
          </p:cNvPr>
          <p:cNvSpPr/>
          <p:nvPr/>
        </p:nvSpPr>
        <p:spPr>
          <a:xfrm>
            <a:off x="851963" y="2474496"/>
            <a:ext cx="10384971" cy="2308324"/>
          </a:xfrm>
          <a:prstGeom prst="rect">
            <a:avLst/>
          </a:prstGeom>
          <a:solidFill>
            <a:schemeClr val="bg1"/>
          </a:solidFill>
          <a:ln w="76200">
            <a:solidFill>
              <a:schemeClr val="accent2"/>
            </a:solidFill>
          </a:ln>
        </p:spPr>
        <p:txBody>
          <a:bodyPr wrap="square">
            <a:spAutoFit/>
          </a:bodyPr>
          <a:lstStyle/>
          <a:p>
            <a:pPr algn="ctr"/>
            <a:r>
              <a:rPr lang="en-US" sz="3200" b="1" dirty="0">
                <a:solidFill>
                  <a:srgbClr val="000099"/>
                </a:solidFill>
                <a:latin typeface="Century Gothic" panose="020B0502020202020204" pitchFamily="34" charset="0"/>
              </a:rPr>
              <a:t>Understand from the </a:t>
            </a:r>
            <a:r>
              <a:rPr lang="en-US" sz="3200" b="1" u="sng" dirty="0">
                <a:solidFill>
                  <a:srgbClr val="000099"/>
                </a:solidFill>
                <a:latin typeface="Century Gothic" panose="020B0502020202020204" pitchFamily="34" charset="0"/>
              </a:rPr>
              <a:t>students’ perspective</a:t>
            </a:r>
          </a:p>
          <a:p>
            <a:pPr lvl="1" algn="ctr"/>
            <a:endParaRPr lang="en-US" sz="800" b="1" i="1" dirty="0">
              <a:solidFill>
                <a:srgbClr val="000099"/>
              </a:solidFill>
              <a:latin typeface="Century Gothic" panose="020B0502020202020204" pitchFamily="34" charset="0"/>
            </a:endParaRPr>
          </a:p>
          <a:p>
            <a:pPr lvl="1" algn="ctr"/>
            <a:r>
              <a:rPr lang="en-US" sz="3200" b="1" i="1" dirty="0">
                <a:solidFill>
                  <a:srgbClr val="000099"/>
                </a:solidFill>
                <a:latin typeface="Century Gothic" panose="020B0502020202020204" pitchFamily="34" charset="0"/>
              </a:rPr>
              <a:t>“Getting or trying to get or avoid?”</a:t>
            </a:r>
          </a:p>
          <a:p>
            <a:pPr lvl="1" algn="ctr"/>
            <a:endParaRPr lang="en-US" sz="800" b="1" i="1" dirty="0">
              <a:solidFill>
                <a:srgbClr val="000099"/>
              </a:solidFill>
              <a:latin typeface="Century Gothic" panose="020B0502020202020204" pitchFamily="34" charset="0"/>
            </a:endParaRPr>
          </a:p>
          <a:p>
            <a:pPr lvl="1" algn="ctr"/>
            <a:r>
              <a:rPr lang="en-US" sz="3200" b="1" i="1" dirty="0">
                <a:solidFill>
                  <a:srgbClr val="000099"/>
                </a:solidFill>
                <a:latin typeface="Century Gothic" panose="020B0502020202020204" pitchFamily="34" charset="0"/>
              </a:rPr>
              <a:t>“Most important thing to gain/avoid </a:t>
            </a:r>
          </a:p>
          <a:p>
            <a:pPr lvl="1" algn="ctr"/>
            <a:r>
              <a:rPr lang="en-US" sz="3200" b="1" i="1" dirty="0">
                <a:solidFill>
                  <a:srgbClr val="000099"/>
                </a:solidFill>
                <a:latin typeface="Century Gothic" panose="020B0502020202020204" pitchFamily="34" charset="0"/>
              </a:rPr>
              <a:t>by using this behavior?”</a:t>
            </a:r>
          </a:p>
        </p:txBody>
      </p:sp>
      <p:pic>
        <p:nvPicPr>
          <p:cNvPr id="9" name="Picture 3">
            <a:extLst>
              <a:ext uri="{FF2B5EF4-FFF2-40B4-BE49-F238E27FC236}">
                <a16:creationId xmlns:a16="http://schemas.microsoft.com/office/drawing/2014/main" id="{37F7D6B1-DA20-4A94-A398-E05D91B8E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003" y="5577519"/>
            <a:ext cx="1095200" cy="103225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774148F7-3140-492D-A189-5CE84BEA670A}"/>
              </a:ext>
            </a:extLst>
          </p:cNvPr>
          <p:cNvSpPr/>
          <p:nvPr/>
        </p:nvSpPr>
        <p:spPr>
          <a:xfrm>
            <a:off x="2225055" y="5529497"/>
            <a:ext cx="9455135" cy="923330"/>
          </a:xfrm>
          <a:prstGeom prst="rect">
            <a:avLst/>
          </a:prstGeom>
        </p:spPr>
        <p:txBody>
          <a:bodyPr wrap="square">
            <a:spAutoFit/>
          </a:bodyPr>
          <a:lstStyle/>
          <a:p>
            <a:r>
              <a:rPr lang="en-US" sz="5400" b="1" dirty="0">
                <a:solidFill>
                  <a:srgbClr val="000000"/>
                </a:solidFill>
                <a:ea typeface="Trebuchet MS" panose="020B0603020202020204" pitchFamily="34" charset="0"/>
                <a:cs typeface="Trebuchet MS" panose="020B0603020202020204" pitchFamily="34" charset="0"/>
              </a:rPr>
              <a:t>CONSEQUENCE (The Why) </a:t>
            </a:r>
            <a:endParaRPr lang="en-US" sz="5400" b="1" dirty="0">
              <a:ea typeface="Berlin Sans FB" panose="020E0602020502020306" pitchFamily="34" charset="0"/>
              <a:cs typeface="Times New Roman" panose="02020603050405020304" pitchFamily="18" charset="0"/>
            </a:endParaRPr>
          </a:p>
        </p:txBody>
      </p:sp>
    </p:spTree>
    <p:extLst>
      <p:ext uri="{BB962C8B-B14F-4D97-AF65-F5344CB8AC3E}">
        <p14:creationId xmlns:p14="http://schemas.microsoft.com/office/powerpoint/2010/main" val="326658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57150"/>
            <a:ext cx="12269337" cy="6915150"/>
          </a:xfrm>
          <a:prstGeom prst="rect">
            <a:avLst/>
          </a:prstGeom>
        </p:spPr>
      </p:pic>
      <p:sp>
        <p:nvSpPr>
          <p:cNvPr id="2" name="Title 1"/>
          <p:cNvSpPr>
            <a:spLocks noGrp="1"/>
          </p:cNvSpPr>
          <p:nvPr>
            <p:ph type="title"/>
          </p:nvPr>
        </p:nvSpPr>
        <p:spPr>
          <a:xfrm>
            <a:off x="381000" y="228600"/>
            <a:ext cx="11582400" cy="1066800"/>
          </a:xfrm>
        </p:spPr>
        <p:txBody>
          <a:bodyPr>
            <a:normAutofit/>
          </a:bodyPr>
          <a:lstStyle/>
          <a:p>
            <a:pPr algn="ctr"/>
            <a:br>
              <a:rPr lang="en-US" b="1" dirty="0">
                <a:ln>
                  <a:solidFill>
                    <a:srgbClr val="C00000"/>
                  </a:solidFill>
                </a:ln>
                <a:solidFill>
                  <a:schemeClr val="bg1">
                    <a:lumMod val="25000"/>
                  </a:schemeClr>
                </a:solidFill>
                <a:latin typeface="Century Gothic" pitchFamily="34" charset="0"/>
              </a:rPr>
            </a:br>
            <a:endParaRPr lang="en-US" b="1" dirty="0">
              <a:ln>
                <a:solidFill>
                  <a:srgbClr val="C00000"/>
                </a:solidFill>
              </a:ln>
              <a:solidFill>
                <a:schemeClr val="bg1">
                  <a:lumMod val="25000"/>
                </a:schemeClr>
              </a:solidFill>
              <a:latin typeface="Century Gothic" pitchFamily="34" charset="0"/>
            </a:endParaRP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399768545"/>
              </p:ext>
            </p:extLst>
          </p:nvPr>
        </p:nvGraphicFramePr>
        <p:xfrm>
          <a:off x="-152400" y="76200"/>
          <a:ext cx="12573000" cy="6554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4999" y="941873"/>
            <a:ext cx="852001" cy="736083"/>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6431" y="1905000"/>
            <a:ext cx="795337" cy="749628"/>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511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57150"/>
            <a:ext cx="12192000" cy="6915150"/>
          </a:xfrm>
          <a:prstGeom prst="rect">
            <a:avLst/>
          </a:prstGeom>
        </p:spPr>
      </p:pic>
      <p:sp>
        <p:nvSpPr>
          <p:cNvPr id="4" name="Content Placeholder 3"/>
          <p:cNvSpPr>
            <a:spLocks noGrp="1"/>
          </p:cNvSpPr>
          <p:nvPr>
            <p:ph sz="quarter" idx="13"/>
          </p:nvPr>
        </p:nvSpPr>
        <p:spPr>
          <a:xfrm>
            <a:off x="650411" y="750028"/>
            <a:ext cx="4038600" cy="4525963"/>
          </a:xfrm>
          <a:prstGeom prst="rect">
            <a:avLst/>
          </a:prstGeom>
          <a:solidFill>
            <a:srgbClr val="000099"/>
          </a:solidFill>
          <a:ln w="76200">
            <a:solidFill>
              <a:schemeClr val="accent2"/>
            </a:solidFill>
          </a:ln>
        </p:spPr>
        <p:txBody>
          <a:bodyPr>
            <a:noAutofit/>
          </a:bodyPr>
          <a:lstStyle/>
          <a:p>
            <a:pPr algn="ctr">
              <a:buNone/>
            </a:pPr>
            <a:r>
              <a:rPr lang="en-US" sz="3600" b="1" dirty="0">
                <a:ln>
                  <a:solidFill>
                    <a:srgbClr val="FFC000"/>
                  </a:solidFill>
                </a:ln>
                <a:solidFill>
                  <a:schemeClr val="bg1"/>
                </a:solidFill>
              </a:rPr>
              <a:t>To Obtain/Get</a:t>
            </a:r>
          </a:p>
          <a:p>
            <a:pPr marL="0" indent="0" algn="ctr">
              <a:buNone/>
            </a:pPr>
            <a:r>
              <a:rPr lang="en-US" sz="2800" dirty="0">
                <a:solidFill>
                  <a:schemeClr val="bg1"/>
                </a:solidFill>
                <a:effectLst/>
              </a:rPr>
              <a:t>Peer attention</a:t>
            </a:r>
          </a:p>
          <a:p>
            <a:pPr marL="0" indent="0" algn="ctr">
              <a:buNone/>
            </a:pPr>
            <a:r>
              <a:rPr lang="en-US" sz="2800" dirty="0">
                <a:solidFill>
                  <a:schemeClr val="bg1"/>
                </a:solidFill>
                <a:effectLst/>
              </a:rPr>
              <a:t>Adult attention</a:t>
            </a:r>
          </a:p>
          <a:p>
            <a:pPr marL="0" indent="0" algn="ctr">
              <a:buNone/>
            </a:pPr>
            <a:r>
              <a:rPr lang="en-US" sz="2800" dirty="0">
                <a:solidFill>
                  <a:schemeClr val="bg1"/>
                </a:solidFill>
                <a:effectLst/>
              </a:rPr>
              <a:t>Desired activity</a:t>
            </a:r>
          </a:p>
          <a:p>
            <a:pPr marL="0" indent="0" algn="ctr">
              <a:buNone/>
            </a:pPr>
            <a:r>
              <a:rPr lang="en-US" sz="2800" dirty="0">
                <a:solidFill>
                  <a:schemeClr val="bg1"/>
                </a:solidFill>
                <a:effectLst/>
              </a:rPr>
              <a:t>Desired object/items</a:t>
            </a:r>
          </a:p>
          <a:p>
            <a:pPr marL="0" indent="0" algn="ctr">
              <a:buNone/>
            </a:pPr>
            <a:r>
              <a:rPr lang="en-US" sz="2800" dirty="0">
                <a:solidFill>
                  <a:schemeClr val="bg1"/>
                </a:solidFill>
                <a:effectLst/>
              </a:rPr>
              <a:t>Sensory</a:t>
            </a:r>
            <a:endParaRPr lang="en-US" sz="2800" dirty="0">
              <a:solidFill>
                <a:schemeClr val="bg1"/>
              </a:solidFill>
            </a:endParaRPr>
          </a:p>
        </p:txBody>
      </p:sp>
      <p:sp>
        <p:nvSpPr>
          <p:cNvPr id="5" name="Content Placeholder 4"/>
          <p:cNvSpPr>
            <a:spLocks noGrp="1"/>
          </p:cNvSpPr>
          <p:nvPr>
            <p:ph sz="quarter" idx="14"/>
          </p:nvPr>
        </p:nvSpPr>
        <p:spPr>
          <a:xfrm>
            <a:off x="7264864" y="203134"/>
            <a:ext cx="4572000" cy="6566155"/>
          </a:xfrm>
          <a:prstGeom prst="rect">
            <a:avLst/>
          </a:prstGeom>
          <a:solidFill>
            <a:srgbClr val="000099"/>
          </a:solidFill>
          <a:ln w="76200">
            <a:solidFill>
              <a:schemeClr val="accent2"/>
            </a:solidFill>
          </a:ln>
        </p:spPr>
        <p:txBody>
          <a:bodyPr>
            <a:noAutofit/>
          </a:bodyPr>
          <a:lstStyle/>
          <a:p>
            <a:pPr algn="ctr">
              <a:buNone/>
            </a:pPr>
            <a:r>
              <a:rPr lang="en-US" sz="3600" b="1" dirty="0">
                <a:ln>
                  <a:solidFill>
                    <a:srgbClr val="FFC000"/>
                  </a:solidFill>
                </a:ln>
                <a:solidFill>
                  <a:schemeClr val="bg1"/>
                </a:solidFill>
              </a:rPr>
              <a:t>To Avoid/Escape</a:t>
            </a:r>
          </a:p>
          <a:p>
            <a:pPr marL="0" indent="0" algn="ctr">
              <a:lnSpc>
                <a:spcPct val="100000"/>
              </a:lnSpc>
              <a:buNone/>
            </a:pPr>
            <a:r>
              <a:rPr lang="en-US" sz="2800" dirty="0">
                <a:solidFill>
                  <a:schemeClr val="bg1"/>
                </a:solidFill>
                <a:effectLst/>
              </a:rPr>
              <a:t>Difficult task</a:t>
            </a:r>
          </a:p>
          <a:p>
            <a:pPr marL="0" indent="0" algn="ctr">
              <a:lnSpc>
                <a:spcPct val="100000"/>
              </a:lnSpc>
              <a:buNone/>
            </a:pPr>
            <a:r>
              <a:rPr lang="en-US" sz="2800" dirty="0">
                <a:solidFill>
                  <a:schemeClr val="bg1"/>
                </a:solidFill>
                <a:effectLst/>
              </a:rPr>
              <a:t>Boring task</a:t>
            </a:r>
          </a:p>
          <a:p>
            <a:pPr marL="0" indent="0" algn="ctr">
              <a:lnSpc>
                <a:spcPct val="100000"/>
              </a:lnSpc>
              <a:buNone/>
            </a:pPr>
            <a:r>
              <a:rPr lang="en-US" sz="2800" dirty="0">
                <a:solidFill>
                  <a:schemeClr val="bg1"/>
                </a:solidFill>
                <a:effectLst/>
              </a:rPr>
              <a:t>Easy task</a:t>
            </a:r>
          </a:p>
          <a:p>
            <a:pPr marL="0" indent="0" algn="ctr">
              <a:lnSpc>
                <a:spcPct val="100000"/>
              </a:lnSpc>
              <a:buNone/>
            </a:pPr>
            <a:r>
              <a:rPr lang="en-US" sz="2800" dirty="0">
                <a:solidFill>
                  <a:schemeClr val="bg1"/>
                </a:solidFill>
                <a:effectLst/>
              </a:rPr>
              <a:t>Physical demand</a:t>
            </a:r>
          </a:p>
          <a:p>
            <a:pPr marL="0" indent="0" algn="ctr">
              <a:lnSpc>
                <a:spcPct val="100000"/>
              </a:lnSpc>
              <a:buNone/>
            </a:pPr>
            <a:r>
              <a:rPr lang="en-US" sz="2800" dirty="0">
                <a:solidFill>
                  <a:schemeClr val="bg1"/>
                </a:solidFill>
                <a:effectLst/>
              </a:rPr>
              <a:t>Non-preferred activity</a:t>
            </a:r>
          </a:p>
          <a:p>
            <a:pPr marL="0" indent="0" algn="ctr">
              <a:lnSpc>
                <a:spcPct val="100000"/>
              </a:lnSpc>
              <a:buNone/>
            </a:pPr>
            <a:r>
              <a:rPr lang="en-US" sz="2800" dirty="0">
                <a:solidFill>
                  <a:schemeClr val="bg1"/>
                </a:solidFill>
                <a:effectLst/>
              </a:rPr>
              <a:t>Peer</a:t>
            </a:r>
          </a:p>
          <a:p>
            <a:pPr marL="0" indent="0" algn="ctr">
              <a:lnSpc>
                <a:spcPct val="100000"/>
              </a:lnSpc>
              <a:buNone/>
            </a:pPr>
            <a:r>
              <a:rPr lang="en-US" sz="2800" dirty="0">
                <a:solidFill>
                  <a:schemeClr val="bg1"/>
                </a:solidFill>
                <a:effectLst/>
              </a:rPr>
              <a:t>Staff</a:t>
            </a:r>
          </a:p>
          <a:p>
            <a:pPr marL="0" indent="0" algn="ctr">
              <a:lnSpc>
                <a:spcPct val="100000"/>
              </a:lnSpc>
              <a:buNone/>
            </a:pPr>
            <a:r>
              <a:rPr lang="en-US" sz="2800" dirty="0">
                <a:solidFill>
                  <a:schemeClr val="bg1"/>
                </a:solidFill>
                <a:effectLst/>
              </a:rPr>
              <a:t>Reprimands</a:t>
            </a:r>
          </a:p>
          <a:p>
            <a:pPr marL="0" indent="0" algn="ctr">
              <a:lnSpc>
                <a:spcPct val="100000"/>
              </a:lnSpc>
              <a:buNone/>
            </a:pPr>
            <a:r>
              <a:rPr lang="en-US" sz="2800" dirty="0">
                <a:solidFill>
                  <a:schemeClr val="bg1"/>
                </a:solidFill>
                <a:effectLst/>
              </a:rPr>
              <a:t>Sensory </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208" y="1740090"/>
            <a:ext cx="1726377" cy="1627160"/>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8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500"/>
                                        <p:tgtEl>
                                          <p:spTgt spid="5">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fade">
                                      <p:cBhvr>
                                        <p:cTn id="45" dur="500"/>
                                        <p:tgtEl>
                                          <p:spTgt spid="5">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fade">
                                      <p:cBhvr>
                                        <p:cTn id="4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378" y="0"/>
            <a:ext cx="12182622" cy="6915150"/>
          </a:xfrm>
          <a:prstGeom prst="rect">
            <a:avLst/>
          </a:prstGeom>
        </p:spPr>
      </p:pic>
      <p:sp>
        <p:nvSpPr>
          <p:cNvPr id="2" name="Title 1"/>
          <p:cNvSpPr>
            <a:spLocks noGrp="1"/>
          </p:cNvSpPr>
          <p:nvPr>
            <p:ph type="title"/>
          </p:nvPr>
        </p:nvSpPr>
        <p:spPr>
          <a:xfrm>
            <a:off x="76200" y="96306"/>
            <a:ext cx="11811000" cy="1524000"/>
          </a:xfrm>
          <a:solidFill>
            <a:srgbClr val="000099"/>
          </a:solidFill>
          <a:ln w="76200">
            <a:solidFill>
              <a:schemeClr val="accent2"/>
            </a:solidFill>
          </a:ln>
        </p:spPr>
        <p:txBody>
          <a:bodyPr>
            <a:noAutofit/>
          </a:bodyPr>
          <a:lstStyle/>
          <a:p>
            <a:pPr algn="ctr"/>
            <a:r>
              <a:rPr lang="en-US" sz="3200" b="1" dirty="0">
                <a:latin typeface="+mn-lt"/>
              </a:rPr>
              <a:t>Joe throws his pencil and rips his paper during math whenever he is given double-digit math problems.  This results in his being sent to the office.</a:t>
            </a:r>
          </a:p>
        </p:txBody>
      </p:sp>
      <p:sp>
        <p:nvSpPr>
          <p:cNvPr id="3" name="Content Placeholder 2"/>
          <p:cNvSpPr>
            <a:spLocks noGrp="1"/>
          </p:cNvSpPr>
          <p:nvPr>
            <p:ph sz="quarter" idx="13"/>
          </p:nvPr>
        </p:nvSpPr>
        <p:spPr>
          <a:xfrm>
            <a:off x="685800" y="1943100"/>
            <a:ext cx="10820400" cy="4876800"/>
          </a:xfrm>
          <a:prstGeom prst="rect">
            <a:avLst/>
          </a:prstGeom>
        </p:spPr>
        <p:txBody>
          <a:bodyPr>
            <a:normAutofit/>
          </a:bodyPr>
          <a:lstStyle/>
          <a:p>
            <a:pPr marL="0" indent="0">
              <a:buNone/>
            </a:pPr>
            <a:r>
              <a:rPr lang="en-US" sz="2800" dirty="0">
                <a:solidFill>
                  <a:schemeClr val="bg1"/>
                </a:solidFill>
              </a:rPr>
              <a:t>Where:___________________</a:t>
            </a:r>
          </a:p>
          <a:p>
            <a:pPr marL="0" indent="0">
              <a:buNone/>
            </a:pPr>
            <a:endParaRPr lang="en-US" sz="2800" dirty="0">
              <a:solidFill>
                <a:schemeClr val="bg1"/>
              </a:solidFill>
            </a:endParaRPr>
          </a:p>
          <a:p>
            <a:pPr marL="0" indent="0">
              <a:buNone/>
            </a:pPr>
            <a:r>
              <a:rPr lang="en-US" sz="2800" dirty="0">
                <a:solidFill>
                  <a:schemeClr val="bg1"/>
                </a:solidFill>
              </a:rPr>
              <a:t>When:___________________________</a:t>
            </a:r>
          </a:p>
          <a:p>
            <a:pPr marL="0" indent="0">
              <a:buNone/>
            </a:pPr>
            <a:endParaRPr lang="en-US" sz="2800" dirty="0">
              <a:solidFill>
                <a:schemeClr val="bg1"/>
              </a:solidFill>
            </a:endParaRPr>
          </a:p>
          <a:p>
            <a:pPr marL="0" indent="0">
              <a:buNone/>
            </a:pPr>
            <a:r>
              <a:rPr lang="en-US" sz="2800" dirty="0">
                <a:solidFill>
                  <a:schemeClr val="bg1"/>
                </a:solidFill>
              </a:rPr>
              <a:t>Student Does:_____________________</a:t>
            </a:r>
          </a:p>
          <a:p>
            <a:pPr marL="0" indent="0">
              <a:buNone/>
            </a:pPr>
            <a:endParaRPr lang="en-US" sz="2800" dirty="0">
              <a:solidFill>
                <a:schemeClr val="bg1"/>
              </a:solidFill>
            </a:endParaRPr>
          </a:p>
          <a:p>
            <a:pPr marL="0" indent="0">
              <a:buNone/>
            </a:pPr>
            <a:r>
              <a:rPr lang="en-US" sz="2800" dirty="0">
                <a:solidFill>
                  <a:schemeClr val="bg1"/>
                </a:solidFill>
              </a:rPr>
              <a:t>As a Result:_______________________</a:t>
            </a:r>
          </a:p>
        </p:txBody>
      </p:sp>
      <p:sp>
        <p:nvSpPr>
          <p:cNvPr id="4" name="Rounded Rectangle 3"/>
          <p:cNvSpPr/>
          <p:nvPr/>
        </p:nvSpPr>
        <p:spPr bwMode="auto">
          <a:xfrm>
            <a:off x="3736084" y="2122081"/>
            <a:ext cx="3619500" cy="6858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Math Class</a:t>
            </a:r>
          </a:p>
        </p:txBody>
      </p:sp>
      <p:sp>
        <p:nvSpPr>
          <p:cNvPr id="5" name="Rounded Rectangle 4"/>
          <p:cNvSpPr/>
          <p:nvPr/>
        </p:nvSpPr>
        <p:spPr bwMode="auto">
          <a:xfrm>
            <a:off x="3736084" y="3174368"/>
            <a:ext cx="7781999" cy="7620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Given Double Digit Problems</a:t>
            </a:r>
          </a:p>
        </p:txBody>
      </p:sp>
      <p:sp>
        <p:nvSpPr>
          <p:cNvPr id="6" name="Rounded Rectangle 5"/>
          <p:cNvSpPr/>
          <p:nvPr/>
        </p:nvSpPr>
        <p:spPr bwMode="auto">
          <a:xfrm>
            <a:off x="3736084" y="4572000"/>
            <a:ext cx="7798079" cy="6858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Throws Pencil/Rips Paper</a:t>
            </a:r>
          </a:p>
        </p:txBody>
      </p:sp>
      <p:sp>
        <p:nvSpPr>
          <p:cNvPr id="7" name="Rounded Rectangle 6"/>
          <p:cNvSpPr/>
          <p:nvPr/>
        </p:nvSpPr>
        <p:spPr bwMode="auto">
          <a:xfrm>
            <a:off x="3740978" y="5734050"/>
            <a:ext cx="7061945" cy="762000"/>
          </a:xfrm>
          <a:prstGeom prst="roundRect">
            <a:avLst/>
          </a:prstGeom>
          <a:solidFill>
            <a:srgbClr val="3333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solidFill>
                  <a:schemeClr val="bg1"/>
                </a:solidFill>
              </a:rPr>
              <a:t>He is sent to the office.</a:t>
            </a:r>
          </a:p>
        </p:txBody>
      </p:sp>
      <p:sp>
        <p:nvSpPr>
          <p:cNvPr id="9" name="TextBox 8"/>
          <p:cNvSpPr txBox="1"/>
          <p:nvPr/>
        </p:nvSpPr>
        <p:spPr>
          <a:xfrm rot="19785678">
            <a:off x="291208" y="3059542"/>
            <a:ext cx="5457549" cy="1200329"/>
          </a:xfrm>
          <a:prstGeom prst="rect">
            <a:avLst/>
          </a:prstGeom>
          <a:solidFill>
            <a:schemeClr val="bg1"/>
          </a:solidFill>
          <a:ln>
            <a:solidFill>
              <a:schemeClr val="tx1"/>
            </a:solidFill>
          </a:ln>
        </p:spPr>
        <p:txBody>
          <a:bodyPr wrap="square" rtlCol="0">
            <a:spAutoFit/>
          </a:bodyPr>
          <a:lstStyle/>
          <a:p>
            <a:r>
              <a:rPr lang="en-US" sz="7200" dirty="0">
                <a:solidFill>
                  <a:srgbClr val="000099"/>
                </a:solidFill>
              </a:rPr>
              <a:t>Therefore…</a:t>
            </a:r>
          </a:p>
        </p:txBody>
      </p:sp>
    </p:spTree>
    <p:extLst>
      <p:ext uri="{BB962C8B-B14F-4D97-AF65-F5344CB8AC3E}">
        <p14:creationId xmlns:p14="http://schemas.microsoft.com/office/powerpoint/2010/main" val="23574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7150"/>
            <a:ext cx="12192000" cy="6915150"/>
          </a:xfrm>
          <a:prstGeom prst="rect">
            <a:avLst/>
          </a:prstGeom>
        </p:spPr>
      </p:pic>
      <p:sp>
        <p:nvSpPr>
          <p:cNvPr id="3" name="Content Placeholder 2"/>
          <p:cNvSpPr>
            <a:spLocks noGrp="1"/>
          </p:cNvSpPr>
          <p:nvPr>
            <p:ph sz="quarter" idx="13"/>
          </p:nvPr>
        </p:nvSpPr>
        <p:spPr>
          <a:xfrm>
            <a:off x="381000" y="2438401"/>
            <a:ext cx="11353800" cy="3886199"/>
          </a:xfrm>
          <a:prstGeom prst="rect">
            <a:avLst/>
          </a:prstGeom>
          <a:solidFill>
            <a:srgbClr val="333399"/>
          </a:solidFill>
          <a:ln w="76200">
            <a:solidFill>
              <a:schemeClr val="bg1"/>
            </a:solidFill>
          </a:ln>
        </p:spPr>
        <p:txBody>
          <a:bodyPr>
            <a:normAutofit fontScale="85000" lnSpcReduction="20000"/>
          </a:bodyPr>
          <a:lstStyle/>
          <a:p>
            <a:pPr marL="109728" indent="0">
              <a:buNone/>
            </a:pPr>
            <a:endParaRPr lang="en-US" sz="8000" b="1" dirty="0">
              <a:solidFill>
                <a:srgbClr val="FFC000"/>
              </a:solidFill>
              <a:latin typeface="Century Gothic" pitchFamily="34" charset="0"/>
            </a:endParaRPr>
          </a:p>
          <a:p>
            <a:pPr marL="109728" indent="0">
              <a:buNone/>
            </a:pPr>
            <a:endParaRPr lang="en-US" sz="8000" b="1" dirty="0">
              <a:solidFill>
                <a:srgbClr val="FFC000"/>
              </a:solidFill>
              <a:latin typeface="Century Gothic" pitchFamily="34" charset="0"/>
            </a:endParaRPr>
          </a:p>
          <a:p>
            <a:pPr marL="109728" indent="0">
              <a:buNone/>
            </a:pPr>
            <a:r>
              <a:rPr lang="en-US" sz="8000" b="1" dirty="0">
                <a:solidFill>
                  <a:srgbClr val="FFC000"/>
                </a:solidFill>
                <a:latin typeface="Century Gothic" pitchFamily="34" charset="0"/>
              </a:rPr>
              <a:t>   </a:t>
            </a:r>
            <a:r>
              <a:rPr lang="en-US" sz="8600" b="1" dirty="0">
                <a:solidFill>
                  <a:srgbClr val="FFC000"/>
                </a:solidFill>
                <a:latin typeface="Century Gothic" pitchFamily="34" charset="0"/>
              </a:rPr>
              <a:t>Get??  </a:t>
            </a:r>
            <a:r>
              <a:rPr lang="en-US" sz="8600" b="1" dirty="0">
                <a:solidFill>
                  <a:schemeClr val="bg2"/>
                </a:solidFill>
                <a:latin typeface="Century Gothic" pitchFamily="34" charset="0"/>
              </a:rPr>
              <a:t>	                           </a:t>
            </a:r>
          </a:p>
          <a:p>
            <a:pPr marL="109728" indent="0">
              <a:buNone/>
            </a:pPr>
            <a:r>
              <a:rPr lang="en-US" sz="8600" b="1" dirty="0">
                <a:solidFill>
                  <a:srgbClr val="FFC000"/>
                </a:solidFill>
                <a:latin typeface="Century Gothic" pitchFamily="34" charset="0"/>
              </a:rPr>
              <a:t> Avoid??</a:t>
            </a:r>
          </a:p>
          <a:p>
            <a:pPr marL="109728" indent="0">
              <a:buNone/>
            </a:pPr>
            <a:endParaRPr lang="en-US" sz="8800" b="1" dirty="0">
              <a:solidFill>
                <a:srgbClr val="FFC000"/>
              </a:solidFill>
              <a:latin typeface="Century Gothic" pitchFamily="34" charset="0"/>
            </a:endParaRPr>
          </a:p>
        </p:txBody>
      </p:sp>
      <p:sp>
        <p:nvSpPr>
          <p:cNvPr id="5" name="Oval 4"/>
          <p:cNvSpPr/>
          <p:nvPr/>
        </p:nvSpPr>
        <p:spPr bwMode="auto">
          <a:xfrm>
            <a:off x="561975" y="5022375"/>
            <a:ext cx="4514992" cy="1178399"/>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214" y="2766411"/>
            <a:ext cx="1066800" cy="10054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252326"/>
            <a:ext cx="11430000" cy="2092881"/>
          </a:xfrm>
          <a:prstGeom prst="rect">
            <a:avLst/>
          </a:prstGeom>
          <a:solidFill>
            <a:schemeClr val="bg1"/>
          </a:solidFill>
          <a:ln w="76200">
            <a:solidFill>
              <a:srgbClr val="000099"/>
            </a:solidFill>
          </a:ln>
        </p:spPr>
        <p:txBody>
          <a:bodyPr wrap="square" rtlCol="0">
            <a:spAutoFit/>
          </a:bodyPr>
          <a:lstStyle/>
          <a:p>
            <a:pPr algn="ctr"/>
            <a:r>
              <a:rPr lang="en-US" sz="2800" b="1" dirty="0">
                <a:solidFill>
                  <a:srgbClr val="000099"/>
                </a:solidFill>
                <a:latin typeface="Century Gothic" panose="020B0502020202020204" pitchFamily="34" charset="0"/>
              </a:rPr>
              <a:t>When asked to work with a partner in science, Bobby tears up his assignment and stomps his feet.  The teacher then has Bobby sit down at his desk to complete the same assignment, while the rest of the class works together with their partners.</a:t>
            </a:r>
          </a:p>
          <a:p>
            <a:endParaRPr lang="en-US" dirty="0"/>
          </a:p>
        </p:txBody>
      </p:sp>
      <p:sp>
        <p:nvSpPr>
          <p:cNvPr id="10" name="TextBox 9"/>
          <p:cNvSpPr txBox="1"/>
          <p:nvPr/>
        </p:nvSpPr>
        <p:spPr>
          <a:xfrm>
            <a:off x="6247181" y="2654683"/>
            <a:ext cx="5248701" cy="3570208"/>
          </a:xfrm>
          <a:prstGeom prst="rect">
            <a:avLst/>
          </a:prstGeom>
          <a:noFill/>
        </p:spPr>
        <p:txBody>
          <a:bodyPr wrap="square" rtlCol="0">
            <a:spAutoFit/>
          </a:bodyPr>
          <a:lstStyle/>
          <a:p>
            <a:pPr algn="ctr">
              <a:buNone/>
            </a:pPr>
            <a:r>
              <a:rPr lang="en-US" sz="5400" b="1" dirty="0">
                <a:solidFill>
                  <a:srgbClr val="FFC000"/>
                </a:solidFill>
                <a:latin typeface="Century Gothic" pitchFamily="34" charset="0"/>
              </a:rPr>
              <a:t>What?</a:t>
            </a:r>
          </a:p>
          <a:p>
            <a:pPr algn="ctr">
              <a:buNone/>
            </a:pPr>
            <a:endParaRPr lang="en-US" sz="1000" b="1" dirty="0">
              <a:solidFill>
                <a:srgbClr val="FFC000"/>
              </a:solidFill>
              <a:latin typeface="Century Gothic" pitchFamily="34" charset="0"/>
            </a:endParaRPr>
          </a:p>
          <a:p>
            <a:pPr algn="ctr">
              <a:buNone/>
            </a:pPr>
            <a:r>
              <a:rPr lang="en-US" sz="5400" b="1" dirty="0">
                <a:solidFill>
                  <a:srgbClr val="FFC000"/>
                </a:solidFill>
                <a:latin typeface="Century Gothic" pitchFamily="34" charset="0"/>
              </a:rPr>
              <a:t>An Activity?	</a:t>
            </a:r>
          </a:p>
          <a:p>
            <a:pPr algn="ctr">
              <a:buNone/>
            </a:pPr>
            <a:r>
              <a:rPr lang="en-US" sz="5400" b="1" dirty="0">
                <a:solidFill>
                  <a:srgbClr val="FFC000"/>
                </a:solidFill>
                <a:latin typeface="Century Gothic" pitchFamily="34" charset="0"/>
              </a:rPr>
              <a:t>  Peer?	</a:t>
            </a:r>
          </a:p>
          <a:p>
            <a:pPr algn="ctr">
              <a:buNone/>
            </a:pPr>
            <a:r>
              <a:rPr lang="en-US" sz="5400" b="1" dirty="0">
                <a:solidFill>
                  <a:srgbClr val="FFC000"/>
                </a:solidFill>
                <a:latin typeface="Century Gothic" pitchFamily="34" charset="0"/>
              </a:rPr>
              <a:t>Teacher?</a:t>
            </a:r>
          </a:p>
        </p:txBody>
      </p:sp>
      <p:sp>
        <p:nvSpPr>
          <p:cNvPr id="4" name="Oval 3"/>
          <p:cNvSpPr/>
          <p:nvPr/>
        </p:nvSpPr>
        <p:spPr bwMode="auto">
          <a:xfrm>
            <a:off x="7664355" y="4259905"/>
            <a:ext cx="2286000" cy="14097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19187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09550"/>
            <a:ext cx="12192000" cy="7067550"/>
          </a:xfrm>
          <a:prstGeom prst="rect">
            <a:avLst/>
          </a:prstGeom>
        </p:spPr>
      </p:pic>
      <p:sp>
        <p:nvSpPr>
          <p:cNvPr id="8" name="TextBox 7"/>
          <p:cNvSpPr txBox="1"/>
          <p:nvPr/>
        </p:nvSpPr>
        <p:spPr>
          <a:xfrm>
            <a:off x="450202" y="174009"/>
            <a:ext cx="11291596" cy="3539430"/>
          </a:xfrm>
          <a:prstGeom prst="rect">
            <a:avLst/>
          </a:prstGeom>
          <a:solidFill>
            <a:schemeClr val="bg1"/>
          </a:solidFill>
          <a:ln w="76200">
            <a:solidFill>
              <a:srgbClr val="000099"/>
            </a:solidFill>
          </a:ln>
        </p:spPr>
        <p:txBody>
          <a:bodyPr wrap="square" rtlCol="0">
            <a:spAutoFit/>
          </a:bodyPr>
          <a:lstStyle/>
          <a:p>
            <a:pPr>
              <a:buNone/>
            </a:pPr>
            <a:r>
              <a:rPr lang="en-US" sz="3200" b="1" i="1" dirty="0">
                <a:solidFill>
                  <a:srgbClr val="000099"/>
                </a:solidFill>
                <a:latin typeface="Century Gothic" pitchFamily="34" charset="0"/>
              </a:rPr>
              <a:t>During</a:t>
            </a:r>
            <a:r>
              <a:rPr lang="en-US" sz="3200" dirty="0">
                <a:solidFill>
                  <a:srgbClr val="000099"/>
                </a:solidFill>
                <a:latin typeface="Century Gothic" pitchFamily="34" charset="0"/>
              </a:rPr>
              <a:t> transitions (Lunch, recess, dismissal) </a:t>
            </a:r>
          </a:p>
          <a:p>
            <a:pPr>
              <a:buNone/>
            </a:pPr>
            <a:r>
              <a:rPr lang="en-US" sz="3200" b="1" i="1" dirty="0">
                <a:solidFill>
                  <a:srgbClr val="000099"/>
                </a:solidFill>
                <a:latin typeface="Century Gothic" pitchFamily="34" charset="0"/>
              </a:rPr>
              <a:t>When</a:t>
            </a:r>
            <a:r>
              <a:rPr lang="en-US" sz="3200" dirty="0">
                <a:solidFill>
                  <a:srgbClr val="000099"/>
                </a:solidFill>
                <a:latin typeface="Century Gothic" pitchFamily="34" charset="0"/>
              </a:rPr>
              <a:t> Jane walks through the hallways of the school, </a:t>
            </a:r>
            <a:r>
              <a:rPr lang="en-US" sz="3200" b="1" i="1" dirty="0">
                <a:solidFill>
                  <a:srgbClr val="000099"/>
                </a:solidFill>
                <a:latin typeface="Century Gothic" pitchFamily="34" charset="0"/>
              </a:rPr>
              <a:t>She</a:t>
            </a:r>
            <a:r>
              <a:rPr lang="en-US" sz="3200" dirty="0">
                <a:solidFill>
                  <a:srgbClr val="000099"/>
                </a:solidFill>
                <a:latin typeface="Century Gothic" pitchFamily="34" charset="0"/>
              </a:rPr>
              <a:t> shouts profanities. </a:t>
            </a:r>
          </a:p>
          <a:p>
            <a:pPr>
              <a:buNone/>
            </a:pPr>
            <a:r>
              <a:rPr lang="en-US" sz="3200" b="1" i="1" dirty="0">
                <a:solidFill>
                  <a:srgbClr val="000099"/>
                </a:solidFill>
                <a:latin typeface="Century Gothic" pitchFamily="34" charset="0"/>
              </a:rPr>
              <a:t>As a results</a:t>
            </a:r>
            <a:r>
              <a:rPr lang="en-US" sz="3200" dirty="0">
                <a:solidFill>
                  <a:srgbClr val="000099"/>
                </a:solidFill>
                <a:latin typeface="Century Gothic" pitchFamily="34" charset="0"/>
              </a:rPr>
              <a:t>, adults spend time talking with her about her behavior.  </a:t>
            </a:r>
          </a:p>
          <a:p>
            <a:pPr>
              <a:buNone/>
            </a:pPr>
            <a:r>
              <a:rPr lang="en-US" sz="3200" b="1" i="1" dirty="0">
                <a:solidFill>
                  <a:srgbClr val="000099"/>
                </a:solidFill>
                <a:latin typeface="Century Gothic" pitchFamily="34" charset="0"/>
              </a:rPr>
              <a:t>Therefore</a:t>
            </a:r>
            <a:r>
              <a:rPr lang="en-US" sz="3200" dirty="0">
                <a:solidFill>
                  <a:srgbClr val="000099"/>
                </a:solidFill>
                <a:latin typeface="Century Gothic" pitchFamily="34" charset="0"/>
              </a:rPr>
              <a:t>….</a:t>
            </a:r>
          </a:p>
          <a:p>
            <a:pPr>
              <a:buNone/>
            </a:pPr>
            <a:endParaRPr lang="en-US" sz="3200" dirty="0">
              <a:solidFill>
                <a:srgbClr val="000099"/>
              </a:solidFill>
            </a:endParaRPr>
          </a:p>
        </p:txBody>
      </p:sp>
      <p:sp>
        <p:nvSpPr>
          <p:cNvPr id="5" name="Isosceles Triangle 4">
            <a:extLst>
              <a:ext uri="{FF2B5EF4-FFF2-40B4-BE49-F238E27FC236}">
                <a16:creationId xmlns:a16="http://schemas.microsoft.com/office/drawing/2014/main" id="{F19E41D8-7284-4A0C-BBD4-E6E4B4C5F779}"/>
              </a:ext>
            </a:extLst>
          </p:cNvPr>
          <p:cNvSpPr/>
          <p:nvPr/>
        </p:nvSpPr>
        <p:spPr>
          <a:xfrm>
            <a:off x="3031353" y="2790967"/>
            <a:ext cx="5518969" cy="3893024"/>
          </a:xfrm>
          <a:prstGeom prst="triangle">
            <a:avLst/>
          </a:prstGeom>
          <a:solidFill>
            <a:srgbClr val="FFC000"/>
          </a:solidFill>
          <a:ln w="762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ndParaRPr>
          </a:p>
          <a:p>
            <a:pPr algn="ctr"/>
            <a:endParaRPr lang="en-US" sz="3200" b="1" dirty="0">
              <a:solidFill>
                <a:srgbClr val="002060"/>
              </a:solidFill>
              <a:latin typeface="Century Gothic" panose="020B0502020202020204" pitchFamily="34" charset="0"/>
            </a:endParaRPr>
          </a:p>
          <a:p>
            <a:pPr algn="ctr"/>
            <a:endParaRPr lang="en-US" sz="3200" b="1" dirty="0">
              <a:solidFill>
                <a:srgbClr val="002060"/>
              </a:solidFill>
              <a:latin typeface="Century Gothic" panose="020B0502020202020204" pitchFamily="34" charset="0"/>
            </a:endParaRPr>
          </a:p>
          <a:p>
            <a:pPr algn="ctr"/>
            <a:r>
              <a:rPr lang="en-US" sz="3200" dirty="0">
                <a:solidFill>
                  <a:schemeClr val="accent5">
                    <a:lumMod val="60000"/>
                    <a:lumOff val="40000"/>
                  </a:schemeClr>
                </a:solidFill>
                <a:latin typeface="Century Gothic" panose="020B0502020202020204" pitchFamily="34" charset="0"/>
              </a:rPr>
              <a:t>ABC</a:t>
            </a:r>
          </a:p>
          <a:p>
            <a:pPr algn="ctr"/>
            <a:r>
              <a:rPr lang="en-US" sz="3200" dirty="0">
                <a:solidFill>
                  <a:schemeClr val="accent5">
                    <a:lumMod val="60000"/>
                    <a:lumOff val="40000"/>
                  </a:schemeClr>
                </a:solidFill>
                <a:latin typeface="Century Gothic" panose="020B0502020202020204" pitchFamily="34" charset="0"/>
              </a:rPr>
              <a:t>Summary </a:t>
            </a:r>
          </a:p>
          <a:p>
            <a:pPr algn="ctr"/>
            <a:r>
              <a:rPr lang="en-US" sz="3200" dirty="0">
                <a:solidFill>
                  <a:schemeClr val="accent5">
                    <a:lumMod val="60000"/>
                    <a:lumOff val="40000"/>
                  </a:schemeClr>
                </a:solidFill>
                <a:latin typeface="Century Gothic" panose="020B0502020202020204" pitchFamily="34" charset="0"/>
              </a:rPr>
              <a:t>Statement</a:t>
            </a:r>
          </a:p>
          <a:p>
            <a:pPr algn="ctr"/>
            <a:r>
              <a:rPr lang="en-US" sz="3200" b="1" dirty="0">
                <a:solidFill>
                  <a:srgbClr val="002060"/>
                </a:solidFill>
                <a:latin typeface="Century Gothic" panose="020B0502020202020204" pitchFamily="34" charset="0"/>
              </a:rPr>
              <a:t>HYPOTHESIS</a:t>
            </a:r>
          </a:p>
          <a:p>
            <a:pPr algn="ctr"/>
            <a:r>
              <a:rPr lang="en-US" sz="3200" b="1" dirty="0">
                <a:solidFill>
                  <a:srgbClr val="002060"/>
                </a:solidFill>
                <a:latin typeface="Century Gothic" panose="020B0502020202020204" pitchFamily="34" charset="0"/>
              </a:rPr>
              <a:t>STATEMENT</a:t>
            </a:r>
          </a:p>
          <a:p>
            <a:pPr algn="ctr"/>
            <a:endParaRPr lang="en-US" sz="3200" b="1" dirty="0">
              <a:solidFill>
                <a:srgbClr val="002060"/>
              </a:solidFill>
              <a:latin typeface="Century Gothic" panose="020B0502020202020204" pitchFamily="34" charset="0"/>
            </a:endParaRPr>
          </a:p>
          <a:p>
            <a:pPr algn="ctr"/>
            <a:endParaRPr lang="en-US" sz="1400" dirty="0">
              <a:ln w="0"/>
              <a:solidFill>
                <a:srgbClr val="002060"/>
              </a:solidFill>
              <a:effectLst>
                <a:outerShdw blurRad="38100" dist="19050" dir="2700000" algn="tl" rotWithShape="0">
                  <a:schemeClr val="dk1">
                    <a:alpha val="40000"/>
                  </a:schemeClr>
                </a:outerShdw>
              </a:effectLst>
              <a:latin typeface="Century Gothic" panose="020B0502020202020204" pitchFamily="34" charset="0"/>
            </a:endParaRPr>
          </a:p>
          <a:p>
            <a:pPr algn="ctr"/>
            <a:endParaRPr lang="en-US" sz="2800" b="1" dirty="0">
              <a:solidFill>
                <a:srgbClr val="002060"/>
              </a:solidFill>
            </a:endParaRPr>
          </a:p>
          <a:p>
            <a:pPr algn="ctr"/>
            <a:endParaRPr lang="en-US" sz="2800" dirty="0">
              <a:solidFill>
                <a:srgbClr val="002060"/>
              </a:solidFill>
            </a:endParaRPr>
          </a:p>
          <a:p>
            <a:pPr algn="ctr"/>
            <a:endParaRPr lang="en-US" sz="2800" dirty="0">
              <a:solidFill>
                <a:srgbClr val="002060"/>
              </a:solidFill>
            </a:endParaRPr>
          </a:p>
          <a:p>
            <a:pPr algn="ctr"/>
            <a:endParaRPr lang="en-US" sz="2800" dirty="0">
              <a:solidFill>
                <a:srgbClr val="002060"/>
              </a:solidFill>
            </a:endParaRPr>
          </a:p>
        </p:txBody>
      </p:sp>
    </p:spTree>
    <p:extLst>
      <p:ext uri="{BB962C8B-B14F-4D97-AF65-F5344CB8AC3E}">
        <p14:creationId xmlns:p14="http://schemas.microsoft.com/office/powerpoint/2010/main" val="323777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57150"/>
            <a:ext cx="12192000" cy="6915150"/>
          </a:xfrm>
          <a:prstGeom prst="rect">
            <a:avLst/>
          </a:prstGeom>
          <a:ln>
            <a:solidFill>
              <a:schemeClr val="tx1"/>
            </a:solidFill>
          </a:ln>
        </p:spPr>
      </p:pic>
      <p:sp>
        <p:nvSpPr>
          <p:cNvPr id="6" name="Rectangle 5"/>
          <p:cNvSpPr/>
          <p:nvPr/>
        </p:nvSpPr>
        <p:spPr>
          <a:xfrm>
            <a:off x="10176370" y="3066722"/>
            <a:ext cx="184730" cy="584775"/>
          </a:xfrm>
          <a:prstGeom prst="rect">
            <a:avLst/>
          </a:prstGeom>
          <a:noFill/>
        </p:spPr>
        <p:txBody>
          <a:bodyPr wrap="none" lIns="91440" tIns="45720" rIns="91440" bIns="45720">
            <a:spAutoFit/>
          </a:bodyPr>
          <a:lstStyle/>
          <a:p>
            <a:pPr algn="ct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2" name="Isosceles Triangle 1"/>
          <p:cNvSpPr/>
          <p:nvPr/>
        </p:nvSpPr>
        <p:spPr>
          <a:xfrm>
            <a:off x="97084" y="658356"/>
            <a:ext cx="5541715" cy="4800600"/>
          </a:xfrm>
          <a:prstGeom prst="triangle">
            <a:avLst/>
          </a:prstGeom>
          <a:solidFill>
            <a:srgbClr val="FFC000"/>
          </a:solidFill>
          <a:ln w="762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ndParaRPr>
          </a:p>
          <a:p>
            <a:pPr algn="ctr"/>
            <a:r>
              <a:rPr lang="en-US" sz="3200" b="1" dirty="0">
                <a:solidFill>
                  <a:srgbClr val="002060"/>
                </a:solidFill>
                <a:latin typeface="Century Gothic" panose="020B0502020202020204" pitchFamily="34" charset="0"/>
              </a:rPr>
              <a:t>ABC</a:t>
            </a:r>
          </a:p>
          <a:p>
            <a:pPr algn="ctr"/>
            <a:r>
              <a:rPr lang="en-US" sz="3200" b="1" dirty="0">
                <a:solidFill>
                  <a:srgbClr val="002060"/>
                </a:solidFill>
                <a:latin typeface="Century Gothic" panose="020B0502020202020204" pitchFamily="34" charset="0"/>
              </a:rPr>
              <a:t>Summary </a:t>
            </a:r>
          </a:p>
          <a:p>
            <a:pPr algn="ctr"/>
            <a:r>
              <a:rPr lang="en-US" sz="3200" b="1" dirty="0">
                <a:solidFill>
                  <a:srgbClr val="002060"/>
                </a:solidFill>
                <a:latin typeface="Century Gothic" panose="020B0502020202020204" pitchFamily="34" charset="0"/>
              </a:rPr>
              <a:t>Statement</a:t>
            </a:r>
          </a:p>
          <a:p>
            <a:pPr algn="ctr"/>
            <a:endParaRPr lang="en-US" sz="3200" b="1" dirty="0">
              <a:solidFill>
                <a:srgbClr val="002060"/>
              </a:solidFill>
              <a:latin typeface="Century Gothic" panose="020B0502020202020204" pitchFamily="34" charset="0"/>
            </a:endParaRPr>
          </a:p>
          <a:p>
            <a:pPr algn="ctr"/>
            <a:endParaRPr lang="en-US" sz="3200" dirty="0">
              <a:solidFill>
                <a:srgbClr val="002060"/>
              </a:solidFill>
              <a:latin typeface="Century Gothic" panose="020B0502020202020204" pitchFamily="34" charset="0"/>
            </a:endParaRPr>
          </a:p>
          <a:p>
            <a:pPr algn="ctr"/>
            <a:r>
              <a:rPr lang="en-US" sz="3200" b="1" dirty="0">
                <a:solidFill>
                  <a:srgbClr val="002060"/>
                </a:solidFill>
                <a:latin typeface="Century Gothic" panose="020B0502020202020204" pitchFamily="34" charset="0"/>
              </a:rPr>
              <a:t>HYPOTHESIS</a:t>
            </a:r>
          </a:p>
          <a:p>
            <a:pPr algn="ctr"/>
            <a:r>
              <a:rPr lang="en-US" sz="3200" b="1" dirty="0">
                <a:solidFill>
                  <a:srgbClr val="002060"/>
                </a:solidFill>
                <a:latin typeface="Century Gothic" panose="020B0502020202020204" pitchFamily="34" charset="0"/>
              </a:rPr>
              <a:t>STATEMENT</a:t>
            </a:r>
          </a:p>
          <a:p>
            <a:pPr algn="ctr"/>
            <a:endParaRPr lang="en-US" sz="1400" dirty="0">
              <a:ln w="0"/>
              <a:solidFill>
                <a:srgbClr val="002060"/>
              </a:solidFill>
              <a:effectLst>
                <a:outerShdw blurRad="38100" dist="19050" dir="2700000" algn="tl" rotWithShape="0">
                  <a:schemeClr val="dk1">
                    <a:alpha val="40000"/>
                  </a:schemeClr>
                </a:outerShdw>
              </a:effectLst>
              <a:latin typeface="Century Gothic" panose="020B0502020202020204" pitchFamily="34" charset="0"/>
            </a:endParaRPr>
          </a:p>
          <a:p>
            <a:pPr algn="ctr"/>
            <a:endParaRPr lang="en-US" sz="2800" b="1" dirty="0">
              <a:solidFill>
                <a:srgbClr val="002060"/>
              </a:solidFill>
            </a:endParaRPr>
          </a:p>
          <a:p>
            <a:pPr algn="ctr"/>
            <a:endParaRPr lang="en-US" sz="2800" dirty="0">
              <a:solidFill>
                <a:srgbClr val="002060"/>
              </a:solidFill>
            </a:endParaRPr>
          </a:p>
          <a:p>
            <a:pPr algn="ctr"/>
            <a:endParaRPr lang="en-US" sz="2800" dirty="0">
              <a:solidFill>
                <a:srgbClr val="002060"/>
              </a:solidFill>
            </a:endParaRPr>
          </a:p>
          <a:p>
            <a:pPr algn="ctr"/>
            <a:endParaRPr lang="en-US" sz="2800" dirty="0">
              <a:solidFill>
                <a:srgbClr val="002060"/>
              </a:solidFill>
            </a:endParaRPr>
          </a:p>
        </p:txBody>
      </p:sp>
      <p:sp>
        <p:nvSpPr>
          <p:cNvPr id="5" name="Rectangle 4"/>
          <p:cNvSpPr/>
          <p:nvPr/>
        </p:nvSpPr>
        <p:spPr>
          <a:xfrm>
            <a:off x="4787379" y="137993"/>
            <a:ext cx="7077075" cy="6524863"/>
          </a:xfrm>
          <a:prstGeom prst="rect">
            <a:avLst/>
          </a:prstGeom>
          <a:solidFill>
            <a:schemeClr val="bg1"/>
          </a:solidFill>
          <a:ln w="76200">
            <a:solidFill>
              <a:srgbClr val="333399"/>
            </a:solidFill>
          </a:ln>
        </p:spPr>
        <p:txBody>
          <a:bodyPr wrap="square">
            <a:spAutoFit/>
          </a:bodyPr>
          <a:lstStyle/>
          <a:p>
            <a:r>
              <a:rPr lang="en-US" sz="2000" b="1" dirty="0">
                <a:solidFill>
                  <a:srgbClr val="002060"/>
                </a:solidFill>
                <a:latin typeface="Century Gothic" panose="020B0502020202020204" pitchFamily="34" charset="0"/>
              </a:rPr>
              <a:t>WHERE: </a:t>
            </a:r>
            <a:r>
              <a:rPr lang="en-US" sz="2000" dirty="0">
                <a:solidFill>
                  <a:srgbClr val="002060"/>
                </a:solidFill>
                <a:latin typeface="Century Gothic" panose="020B0502020202020204" pitchFamily="34" charset="0"/>
              </a:rPr>
              <a:t>Whether the behavior seems to show patterns</a:t>
            </a:r>
          </a:p>
          <a:p>
            <a:pPr algn="ctr"/>
            <a:r>
              <a:rPr lang="en-US" sz="2000" dirty="0">
                <a:solidFill>
                  <a:srgbClr val="002060"/>
                </a:solidFill>
                <a:latin typeface="Century Gothic" panose="020B0502020202020204" pitchFamily="34" charset="0"/>
              </a:rPr>
              <a:t>              </a:t>
            </a:r>
            <a:r>
              <a:rPr lang="en-US" sz="2000" b="1" dirty="0">
                <a:solidFill>
                  <a:srgbClr val="002060"/>
                </a:solidFill>
                <a:latin typeface="Century Gothic" panose="020B0502020202020204" pitchFamily="34" charset="0"/>
              </a:rPr>
              <a:t>(certain time of day, certain subject or routine, certain other people</a:t>
            </a:r>
          </a:p>
          <a:p>
            <a:endParaRPr lang="en-US" sz="2000" b="1" dirty="0">
              <a:solidFill>
                <a:srgbClr val="002060"/>
              </a:solidFill>
              <a:latin typeface="Century Gothic" panose="020B0502020202020204" pitchFamily="34" charset="0"/>
            </a:endParaRPr>
          </a:p>
          <a:p>
            <a:r>
              <a:rPr lang="en-US" sz="2000" b="1" dirty="0">
                <a:solidFill>
                  <a:srgbClr val="002060"/>
                </a:solidFill>
                <a:latin typeface="Century Gothic" panose="020B0502020202020204" pitchFamily="34" charset="0"/>
              </a:rPr>
              <a:t>WHEN:  </a:t>
            </a:r>
            <a:r>
              <a:rPr lang="en-US" sz="2000" dirty="0">
                <a:solidFill>
                  <a:srgbClr val="002060"/>
                </a:solidFill>
                <a:latin typeface="Century Gothic" panose="020B0502020202020204" pitchFamily="34" charset="0"/>
              </a:rPr>
              <a:t>What seems to happen before the behavior, what “sets it off”  </a:t>
            </a:r>
          </a:p>
          <a:p>
            <a:pPr algn="ctr"/>
            <a:r>
              <a:rPr lang="en-US" sz="2000" b="1" dirty="0">
                <a:solidFill>
                  <a:srgbClr val="002060"/>
                </a:solidFill>
                <a:latin typeface="Century Gothic" panose="020B0502020202020204" pitchFamily="34" charset="0"/>
              </a:rPr>
              <a:t>              (setting event, antecedent, trigger) </a:t>
            </a:r>
          </a:p>
          <a:p>
            <a:endParaRPr lang="en-US" sz="2000" dirty="0">
              <a:solidFill>
                <a:srgbClr val="002060"/>
              </a:solidFill>
              <a:latin typeface="Century Gothic" panose="020B0502020202020204" pitchFamily="34" charset="0"/>
            </a:endParaRPr>
          </a:p>
          <a:p>
            <a:r>
              <a:rPr lang="en-US" sz="2000" b="1" dirty="0">
                <a:solidFill>
                  <a:srgbClr val="002060"/>
                </a:solidFill>
                <a:latin typeface="Century Gothic" panose="020B0502020202020204" pitchFamily="34" charset="0"/>
              </a:rPr>
              <a:t>THEN “STUDENT” DOES:</a:t>
            </a:r>
            <a:r>
              <a:rPr lang="en-US" sz="2000" dirty="0">
                <a:solidFill>
                  <a:srgbClr val="002060"/>
                </a:solidFill>
                <a:latin typeface="Century Gothic" panose="020B0502020202020204" pitchFamily="34" charset="0"/>
              </a:rPr>
              <a:t>  Operationally defined challenging behavior</a:t>
            </a:r>
          </a:p>
          <a:p>
            <a:pPr algn="ctr"/>
            <a:r>
              <a:rPr lang="en-US" sz="2000" b="1" dirty="0">
                <a:solidFill>
                  <a:srgbClr val="002060"/>
                </a:solidFill>
                <a:latin typeface="Century Gothic" panose="020B0502020202020204" pitchFamily="34" charset="0"/>
              </a:rPr>
              <a:t>(specific, observable, measurable)</a:t>
            </a:r>
          </a:p>
          <a:p>
            <a:endParaRPr lang="en-US" sz="2000" dirty="0">
              <a:solidFill>
                <a:srgbClr val="002060"/>
              </a:solidFill>
              <a:latin typeface="Century Gothic" panose="020B0502020202020204" pitchFamily="34" charset="0"/>
            </a:endParaRPr>
          </a:p>
          <a:p>
            <a:r>
              <a:rPr lang="en-US" sz="2000" b="1" dirty="0">
                <a:solidFill>
                  <a:srgbClr val="002060"/>
                </a:solidFill>
                <a:latin typeface="Century Gothic" panose="020B0502020202020204" pitchFamily="34" charset="0"/>
              </a:rPr>
              <a:t>AS A RESULT…</a:t>
            </a:r>
            <a:r>
              <a:rPr lang="en-US" sz="2000" dirty="0">
                <a:solidFill>
                  <a:srgbClr val="002060"/>
                </a:solidFill>
                <a:latin typeface="Century Gothic" panose="020B0502020202020204" pitchFamily="34" charset="0"/>
              </a:rPr>
              <a:t>What seems to happen immediately after the behavior </a:t>
            </a:r>
          </a:p>
          <a:p>
            <a:pPr algn="ctr"/>
            <a:r>
              <a:rPr lang="en-US" sz="2000" b="1" dirty="0">
                <a:solidFill>
                  <a:srgbClr val="002060"/>
                </a:solidFill>
                <a:latin typeface="Century Gothic" panose="020B0502020202020204" pitchFamily="34" charset="0"/>
              </a:rPr>
              <a:t>         (what is the consequence, what happens) </a:t>
            </a:r>
            <a:r>
              <a:rPr lang="en-US" sz="2000" dirty="0">
                <a:solidFill>
                  <a:srgbClr val="002060"/>
                </a:solidFill>
                <a:latin typeface="Century Gothic" panose="020B0502020202020204" pitchFamily="34" charset="0"/>
              </a:rPr>
              <a:t> </a:t>
            </a:r>
          </a:p>
          <a:p>
            <a:endParaRPr lang="en-US" sz="2000" dirty="0">
              <a:solidFill>
                <a:srgbClr val="002060"/>
              </a:solidFill>
              <a:latin typeface="Century Gothic" panose="020B0502020202020204" pitchFamily="34" charset="0"/>
            </a:endParaRPr>
          </a:p>
          <a:p>
            <a:r>
              <a:rPr lang="en-US" sz="2000" b="1" dirty="0">
                <a:solidFill>
                  <a:srgbClr val="002060"/>
                </a:solidFill>
                <a:latin typeface="Century Gothic" panose="020B0502020202020204" pitchFamily="34" charset="0"/>
              </a:rPr>
              <a:t>THEREFORE…</a:t>
            </a:r>
            <a:r>
              <a:rPr lang="en-US" sz="2000" dirty="0">
                <a:solidFill>
                  <a:srgbClr val="002060"/>
                </a:solidFill>
                <a:latin typeface="Century Gothic" panose="020B0502020202020204" pitchFamily="34" charset="0"/>
              </a:rPr>
              <a:t>A best guess about the function of the behavior  </a:t>
            </a:r>
          </a:p>
          <a:p>
            <a:pPr algn="ctr"/>
            <a:r>
              <a:rPr lang="en-US" sz="2000" b="1" dirty="0">
                <a:solidFill>
                  <a:srgbClr val="002060"/>
                </a:solidFill>
                <a:latin typeface="Century Gothic" panose="020B0502020202020204" pitchFamily="34" charset="0"/>
              </a:rPr>
              <a:t>        (what does the child get or avoid</a:t>
            </a:r>
          </a:p>
          <a:p>
            <a:pPr algn="ctr"/>
            <a:r>
              <a:rPr lang="en-US" sz="2000" b="1" dirty="0">
                <a:solidFill>
                  <a:srgbClr val="002060"/>
                </a:solidFill>
                <a:latin typeface="Century Gothic" panose="020B0502020202020204" pitchFamily="34" charset="0"/>
              </a:rPr>
              <a:t> as a result of his/her behavior?) </a:t>
            </a:r>
          </a:p>
          <a:p>
            <a:endParaRPr lang="en-US" dirty="0">
              <a:solidFill>
                <a:srgbClr val="002060"/>
              </a:solidFill>
            </a:endParaRPr>
          </a:p>
        </p:txBody>
      </p:sp>
    </p:spTree>
    <p:extLst>
      <p:ext uri="{BB962C8B-B14F-4D97-AF65-F5344CB8AC3E}">
        <p14:creationId xmlns:p14="http://schemas.microsoft.com/office/powerpoint/2010/main" val="4927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Expectations">
            <a:extLst>
              <a:ext uri="{FF2B5EF4-FFF2-40B4-BE49-F238E27FC236}">
                <a16:creationId xmlns:a16="http://schemas.microsoft.com/office/drawing/2014/main" id="{0B43A3BB-E660-40A8-9CC1-8D07E4A44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132"/>
            <a:ext cx="12192000" cy="6973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yes and ears">
            <a:extLst>
              <a:ext uri="{FF2B5EF4-FFF2-40B4-BE49-F238E27FC236}">
                <a16:creationId xmlns:a16="http://schemas.microsoft.com/office/drawing/2014/main" id="{D4675647-3898-4500-B0D9-5BF2E088F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683969" y="446832"/>
            <a:ext cx="4015027" cy="3785911"/>
          </a:xfrm>
          <a:prstGeom prst="rect">
            <a:avLst/>
          </a:prstGeom>
          <a:solidFill>
            <a:srgbClr val="FFFFFF">
              <a:shade val="85000"/>
            </a:srgbClr>
          </a:solidFill>
          <a:ln w="1905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convex"/>
            <a:contourClr>
              <a:srgbClr val="C0C0C0"/>
            </a:contourClr>
          </a:sp3d>
        </p:spPr>
      </p:pic>
      <p:sp>
        <p:nvSpPr>
          <p:cNvPr id="2" name="Rectangle 1">
            <a:extLst>
              <a:ext uri="{FF2B5EF4-FFF2-40B4-BE49-F238E27FC236}">
                <a16:creationId xmlns:a16="http://schemas.microsoft.com/office/drawing/2014/main" id="{18D39AEB-77AF-41D8-A5C5-EB52B686920D}"/>
              </a:ext>
            </a:extLst>
          </p:cNvPr>
          <p:cNvSpPr/>
          <p:nvPr/>
        </p:nvSpPr>
        <p:spPr>
          <a:xfrm>
            <a:off x="168222" y="1268321"/>
            <a:ext cx="6628738" cy="230832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cap="none" spc="0" dirty="0">
                <a:ln/>
                <a:solidFill>
                  <a:schemeClr val="accent4"/>
                </a:solidFill>
                <a:effectLst/>
              </a:rPr>
              <a:t>OPERATIONAL </a:t>
            </a:r>
          </a:p>
          <a:p>
            <a:pPr algn="ctr"/>
            <a:r>
              <a:rPr lang="en-US" sz="7200" b="1" cap="none" spc="0" dirty="0">
                <a:ln/>
                <a:solidFill>
                  <a:schemeClr val="accent4"/>
                </a:solidFill>
                <a:effectLst/>
              </a:rPr>
              <a:t>DEFINITIONS</a:t>
            </a:r>
          </a:p>
        </p:txBody>
      </p:sp>
    </p:spTree>
    <p:extLst>
      <p:ext uri="{BB962C8B-B14F-4D97-AF65-F5344CB8AC3E}">
        <p14:creationId xmlns:p14="http://schemas.microsoft.com/office/powerpoint/2010/main" val="82704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7150"/>
            <a:ext cx="12192000" cy="6915150"/>
          </a:xfrm>
          <a:prstGeom prst="rect">
            <a:avLst/>
          </a:prstGeom>
        </p:spPr>
      </p:pic>
      <p:sp>
        <p:nvSpPr>
          <p:cNvPr id="7" name="Isosceles Triangle 6"/>
          <p:cNvSpPr/>
          <p:nvPr/>
        </p:nvSpPr>
        <p:spPr>
          <a:xfrm>
            <a:off x="698879" y="128872"/>
            <a:ext cx="10794242" cy="6729128"/>
          </a:xfrm>
          <a:prstGeom prst="triangle">
            <a:avLst/>
          </a:prstGeom>
          <a:solidFill>
            <a:srgbClr val="FFC000"/>
          </a:solidFill>
          <a:ln w="762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endParaRPr>
          </a:p>
          <a:p>
            <a:pPr algn="ctr"/>
            <a:r>
              <a:rPr lang="en-US" sz="5400" b="1" dirty="0">
                <a:solidFill>
                  <a:srgbClr val="000099"/>
                </a:solidFill>
              </a:rPr>
              <a:t>WARNING:</a:t>
            </a:r>
            <a:br>
              <a:rPr lang="en-US" sz="4400" b="1" dirty="0">
                <a:solidFill>
                  <a:srgbClr val="000099"/>
                </a:solidFill>
              </a:rPr>
            </a:br>
            <a:r>
              <a:rPr lang="en-US" sz="4000" b="1" dirty="0">
                <a:solidFill>
                  <a:srgbClr val="000099"/>
                </a:solidFill>
              </a:rPr>
              <a:t>Summary Statements</a:t>
            </a:r>
            <a:br>
              <a:rPr lang="en-US" sz="4000" b="1" dirty="0">
                <a:solidFill>
                  <a:srgbClr val="000099"/>
                </a:solidFill>
              </a:rPr>
            </a:br>
            <a:r>
              <a:rPr lang="en-US" sz="4000" dirty="0">
                <a:solidFill>
                  <a:srgbClr val="000099"/>
                </a:solidFill>
              </a:rPr>
              <a:t>are critical for designing interventions to match student needs! </a:t>
            </a:r>
          </a:p>
          <a:p>
            <a:pPr algn="ctr"/>
            <a:endParaRPr lang="en-US" sz="3200" dirty="0">
              <a:solidFill>
                <a:schemeClr val="tx1"/>
              </a:solidFill>
            </a:endParaRPr>
          </a:p>
          <a:p>
            <a:pPr algn="ctr"/>
            <a:endParaRPr lang="en-US" sz="3200" dirty="0">
              <a:solidFill>
                <a:schemeClr val="tx1"/>
              </a:solidFill>
            </a:endParaRPr>
          </a:p>
          <a:p>
            <a:pPr algn="ctr"/>
            <a:endParaRPr lang="en-US" sz="2800" dirty="0">
              <a:solidFill>
                <a:schemeClr val="tx1"/>
              </a:solidFill>
            </a:endParaRPr>
          </a:p>
        </p:txBody>
      </p:sp>
    </p:spTree>
    <p:extLst>
      <p:ext uri="{BB962C8B-B14F-4D97-AF65-F5344CB8AC3E}">
        <p14:creationId xmlns:p14="http://schemas.microsoft.com/office/powerpoint/2010/main" val="2430083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E15DF7-4D29-4D0E-972C-92C93BFEC208}"/>
              </a:ext>
            </a:extLst>
          </p:cNvPr>
          <p:cNvSpPr>
            <a:spLocks noGrp="1"/>
          </p:cNvSpPr>
          <p:nvPr>
            <p:ph type="title"/>
          </p:nvPr>
        </p:nvSpPr>
        <p:spPr>
          <a:xfrm>
            <a:off x="224051" y="439379"/>
            <a:ext cx="9601200" cy="1036850"/>
          </a:xfrm>
        </p:spPr>
        <p:txBody>
          <a:bodyPr>
            <a:noAutofit/>
          </a:bodyPr>
          <a:lstStyle/>
          <a:p>
            <a:r>
              <a:rPr lang="en-US" sz="9600" dirty="0"/>
              <a:t>Tracy</a:t>
            </a:r>
          </a:p>
        </p:txBody>
      </p:sp>
      <p:sp>
        <p:nvSpPr>
          <p:cNvPr id="8" name="Rectangle 7">
            <a:extLst>
              <a:ext uri="{FF2B5EF4-FFF2-40B4-BE49-F238E27FC236}">
                <a16:creationId xmlns:a16="http://schemas.microsoft.com/office/drawing/2014/main" id="{F3080F0D-729C-44B7-B1D6-1B17DC0B2B29}"/>
              </a:ext>
            </a:extLst>
          </p:cNvPr>
          <p:cNvSpPr/>
          <p:nvPr/>
        </p:nvSpPr>
        <p:spPr>
          <a:xfrm>
            <a:off x="86435" y="1665026"/>
            <a:ext cx="6096000" cy="5078313"/>
          </a:xfrm>
          <a:prstGeom prst="rect">
            <a:avLst/>
          </a:prstGeom>
        </p:spPr>
        <p:txBody>
          <a:bodyPr>
            <a:spAutoFit/>
          </a:bodyPr>
          <a:lstStyle/>
          <a:p>
            <a:r>
              <a:rPr lang="en-US" sz="3600" dirty="0"/>
              <a:t>2. Where:</a:t>
            </a:r>
          </a:p>
          <a:p>
            <a:r>
              <a:rPr lang="en-US" sz="3600" dirty="0"/>
              <a:t>    When: </a:t>
            </a:r>
          </a:p>
          <a:p>
            <a:endParaRPr lang="en-US" sz="3600" dirty="0"/>
          </a:p>
          <a:p>
            <a:r>
              <a:rPr lang="en-US" sz="3600" b="1" dirty="0"/>
              <a:t>1. Tracy does:</a:t>
            </a:r>
          </a:p>
          <a:p>
            <a:endParaRPr lang="en-US" sz="3600" dirty="0"/>
          </a:p>
          <a:p>
            <a:r>
              <a:rPr lang="en-US" sz="3600" dirty="0"/>
              <a:t>3. As a result:</a:t>
            </a:r>
          </a:p>
          <a:p>
            <a:r>
              <a:rPr lang="en-US" sz="3600" dirty="0"/>
              <a:t>Therefore, the function of the behavior is to Get/Avoid</a:t>
            </a:r>
          </a:p>
        </p:txBody>
      </p:sp>
      <p:pic>
        <p:nvPicPr>
          <p:cNvPr id="4" name="TRACY_Video">
            <a:hlinkClick r:id="" action="ppaction://media"/>
            <a:extLst>
              <a:ext uri="{FF2B5EF4-FFF2-40B4-BE49-F238E27FC236}">
                <a16:creationId xmlns:a16="http://schemas.microsoft.com/office/drawing/2014/main" id="{F9DAC186-D6F8-4C92-978A-536B4FEB1B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34955" y="2018155"/>
            <a:ext cx="5718175" cy="4343400"/>
          </a:xfrm>
        </p:spPr>
      </p:pic>
      <p:pic>
        <p:nvPicPr>
          <p:cNvPr id="9" name="Picture 8" descr="Image result for blue flag">
            <a:extLst>
              <a:ext uri="{FF2B5EF4-FFF2-40B4-BE49-F238E27FC236}">
                <a16:creationId xmlns:a16="http://schemas.microsoft.com/office/drawing/2014/main" id="{4EBA7CB8-F8CF-4308-B9A7-3924F071367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029886" y="86234"/>
            <a:ext cx="1823761" cy="1788121"/>
          </a:xfrm>
          <a:prstGeom prst="rect">
            <a:avLst/>
          </a:prstGeom>
          <a:noFill/>
          <a:ln>
            <a:noFill/>
          </a:ln>
        </p:spPr>
      </p:pic>
      <p:sp>
        <p:nvSpPr>
          <p:cNvPr id="11" name="Rectangle 10">
            <a:extLst>
              <a:ext uri="{FF2B5EF4-FFF2-40B4-BE49-F238E27FC236}">
                <a16:creationId xmlns:a16="http://schemas.microsoft.com/office/drawing/2014/main" id="{9B3E2D4C-4BFD-41F0-9C14-17F6B7B6BBD8}"/>
              </a:ext>
            </a:extLst>
          </p:cNvPr>
          <p:cNvSpPr/>
          <p:nvPr/>
        </p:nvSpPr>
        <p:spPr>
          <a:xfrm>
            <a:off x="10735774" y="230034"/>
            <a:ext cx="1133644"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Poor Richard" panose="02080502050505020702" pitchFamily="18" charset="0"/>
              </a:rPr>
              <a:t>#6</a:t>
            </a:r>
          </a:p>
        </p:txBody>
      </p:sp>
      <p:pic>
        <p:nvPicPr>
          <p:cNvPr id="13" name="Picture 2">
            <a:extLst>
              <a:ext uri="{FF2B5EF4-FFF2-40B4-BE49-F238E27FC236}">
                <a16:creationId xmlns:a16="http://schemas.microsoft.com/office/drawing/2014/main" id="{54A35FA7-03B9-46E7-99E3-A2B319C3E1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6158" y="86234"/>
            <a:ext cx="2756324" cy="131147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E6A078E6-F19C-464A-A584-B422AEFA2B3B}"/>
              </a:ext>
            </a:extLst>
          </p:cNvPr>
          <p:cNvSpPr/>
          <p:nvPr/>
        </p:nvSpPr>
        <p:spPr>
          <a:xfrm>
            <a:off x="9653284" y="947964"/>
            <a:ext cx="1135247" cy="400110"/>
          </a:xfrm>
          <a:prstGeom prst="rect">
            <a:avLst/>
          </a:prstGeom>
          <a:solidFill>
            <a:schemeClr val="tx1"/>
          </a:solidFill>
        </p:spPr>
        <p:txBody>
          <a:bodyPr wrap="non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Page 7 </a:t>
            </a:r>
          </a:p>
        </p:txBody>
      </p:sp>
      <p:sp>
        <p:nvSpPr>
          <p:cNvPr id="2" name="TextBox 1">
            <a:extLst>
              <a:ext uri="{FF2B5EF4-FFF2-40B4-BE49-F238E27FC236}">
                <a16:creationId xmlns:a16="http://schemas.microsoft.com/office/drawing/2014/main" id="{E939B134-C868-4D9E-A521-683F05C56210}"/>
              </a:ext>
            </a:extLst>
          </p:cNvPr>
          <p:cNvSpPr txBox="1"/>
          <p:nvPr/>
        </p:nvSpPr>
        <p:spPr>
          <a:xfrm>
            <a:off x="6495812" y="6361555"/>
            <a:ext cx="5396459" cy="369332"/>
          </a:xfrm>
          <a:prstGeom prst="rect">
            <a:avLst/>
          </a:prstGeom>
          <a:noFill/>
        </p:spPr>
        <p:txBody>
          <a:bodyPr wrap="square" rtlCol="0">
            <a:spAutoFit/>
          </a:bodyPr>
          <a:lstStyle/>
          <a:p>
            <a:r>
              <a:rPr lang="en-US" b="1" dirty="0">
                <a:hlinkClick r:id="rId8">
                  <a:extLst>
                    <a:ext uri="{A12FA001-AC4F-418D-AE19-62706E023703}">
                      <ahyp:hlinkClr xmlns:ahyp="http://schemas.microsoft.com/office/drawing/2018/hyperlinkcolor" val="tx"/>
                    </a:ext>
                  </a:extLst>
                </a:hlinkClick>
              </a:rPr>
              <a:t>PBISCalTAC.org -&gt; YouTube Channel -&gt; Tier 1</a:t>
            </a:r>
            <a:endParaRPr lang="en-US" b="1" dirty="0"/>
          </a:p>
        </p:txBody>
      </p:sp>
    </p:spTree>
    <p:extLst>
      <p:ext uri="{BB962C8B-B14F-4D97-AF65-F5344CB8AC3E}">
        <p14:creationId xmlns:p14="http://schemas.microsoft.com/office/powerpoint/2010/main" val="63392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E15DF7-4D29-4D0E-972C-92C93BFEC208}"/>
              </a:ext>
            </a:extLst>
          </p:cNvPr>
          <p:cNvSpPr>
            <a:spLocks noGrp="1"/>
          </p:cNvSpPr>
          <p:nvPr>
            <p:ph type="title"/>
          </p:nvPr>
        </p:nvSpPr>
        <p:spPr>
          <a:xfrm>
            <a:off x="224051" y="439379"/>
            <a:ext cx="9601200" cy="1036850"/>
          </a:xfrm>
        </p:spPr>
        <p:txBody>
          <a:bodyPr>
            <a:noAutofit/>
          </a:bodyPr>
          <a:lstStyle/>
          <a:p>
            <a:r>
              <a:rPr lang="en-US" sz="9600" dirty="0"/>
              <a:t>Frustrated Fred</a:t>
            </a:r>
          </a:p>
        </p:txBody>
      </p:sp>
      <p:pic>
        <p:nvPicPr>
          <p:cNvPr id="7" name="Frustrated Fred">
            <a:hlinkClick r:id="" action="ppaction://media"/>
            <a:extLst>
              <a:ext uri="{FF2B5EF4-FFF2-40B4-BE49-F238E27FC236}">
                <a16:creationId xmlns:a16="http://schemas.microsoft.com/office/drawing/2014/main" id="{7E944FB0-D816-41E8-85C2-8CAAE95260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98191" y="1774209"/>
            <a:ext cx="5791200" cy="4343400"/>
          </a:xfrm>
        </p:spPr>
      </p:pic>
      <p:sp>
        <p:nvSpPr>
          <p:cNvPr id="8" name="Rectangle 7">
            <a:extLst>
              <a:ext uri="{FF2B5EF4-FFF2-40B4-BE49-F238E27FC236}">
                <a16:creationId xmlns:a16="http://schemas.microsoft.com/office/drawing/2014/main" id="{F3080F0D-729C-44B7-B1D6-1B17DC0B2B29}"/>
              </a:ext>
            </a:extLst>
          </p:cNvPr>
          <p:cNvSpPr/>
          <p:nvPr/>
        </p:nvSpPr>
        <p:spPr>
          <a:xfrm>
            <a:off x="86435" y="1665026"/>
            <a:ext cx="6096000" cy="5078313"/>
          </a:xfrm>
          <a:prstGeom prst="rect">
            <a:avLst/>
          </a:prstGeom>
        </p:spPr>
        <p:txBody>
          <a:bodyPr>
            <a:spAutoFit/>
          </a:bodyPr>
          <a:lstStyle/>
          <a:p>
            <a:r>
              <a:rPr lang="en-US" sz="3600" dirty="0"/>
              <a:t>2. Where:</a:t>
            </a:r>
          </a:p>
          <a:p>
            <a:r>
              <a:rPr lang="en-US" sz="3600" dirty="0"/>
              <a:t>    When: </a:t>
            </a:r>
          </a:p>
          <a:p>
            <a:endParaRPr lang="en-US" sz="3600" dirty="0"/>
          </a:p>
          <a:p>
            <a:r>
              <a:rPr lang="en-US" sz="3600" b="1" dirty="0"/>
              <a:t>1. Fred does:</a:t>
            </a:r>
          </a:p>
          <a:p>
            <a:endParaRPr lang="en-US" sz="3600" dirty="0"/>
          </a:p>
          <a:p>
            <a:r>
              <a:rPr lang="en-US" sz="3600" dirty="0"/>
              <a:t>3. As a result:</a:t>
            </a:r>
          </a:p>
          <a:p>
            <a:r>
              <a:rPr lang="en-US" sz="3600" dirty="0"/>
              <a:t>Therefore, the function of the behavior is to Get/Avoid</a:t>
            </a:r>
          </a:p>
        </p:txBody>
      </p:sp>
      <p:sp>
        <p:nvSpPr>
          <p:cNvPr id="6" name="TextBox 5">
            <a:extLst>
              <a:ext uri="{FF2B5EF4-FFF2-40B4-BE49-F238E27FC236}">
                <a16:creationId xmlns:a16="http://schemas.microsoft.com/office/drawing/2014/main" id="{E2143B54-7D45-44A7-8041-0135304F1A31}"/>
              </a:ext>
            </a:extLst>
          </p:cNvPr>
          <p:cNvSpPr txBox="1"/>
          <p:nvPr/>
        </p:nvSpPr>
        <p:spPr>
          <a:xfrm>
            <a:off x="6458337" y="6245808"/>
            <a:ext cx="5396459" cy="369332"/>
          </a:xfrm>
          <a:prstGeom prst="rect">
            <a:avLst/>
          </a:prstGeom>
          <a:noFill/>
        </p:spPr>
        <p:txBody>
          <a:bodyPr wrap="square" rtlCol="0">
            <a:spAutoFit/>
          </a:bodyPr>
          <a:lstStyle/>
          <a:p>
            <a:r>
              <a:rPr lang="en-US" b="1" dirty="0">
                <a:hlinkClick r:id="rId5">
                  <a:extLst>
                    <a:ext uri="{A12FA001-AC4F-418D-AE19-62706E023703}">
                      <ahyp:hlinkClr xmlns:ahyp="http://schemas.microsoft.com/office/drawing/2018/hyperlinkcolor" val="tx"/>
                    </a:ext>
                  </a:extLst>
                </a:hlinkClick>
              </a:rPr>
              <a:t>PBISCalTAC.org -&gt; YouTube Channel -&gt; Tier 1</a:t>
            </a:r>
            <a:endParaRPr lang="en-US" b="1" dirty="0"/>
          </a:p>
        </p:txBody>
      </p:sp>
    </p:spTree>
    <p:extLst>
      <p:ext uri="{BB962C8B-B14F-4D97-AF65-F5344CB8AC3E}">
        <p14:creationId xmlns:p14="http://schemas.microsoft.com/office/powerpoint/2010/main" val="406054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12573000" cy="7239000"/>
          </a:xfrm>
          <a:prstGeom prst="rect">
            <a:avLst/>
          </a:prstGeom>
          <a:ln>
            <a:noFill/>
          </a:ln>
          <a:effectLst>
            <a:softEdge rad="112500"/>
          </a:effectLst>
        </p:spPr>
      </p:pic>
      <p:sp>
        <p:nvSpPr>
          <p:cNvPr id="6" name="Rectangle 5"/>
          <p:cNvSpPr/>
          <p:nvPr/>
        </p:nvSpPr>
        <p:spPr>
          <a:xfrm>
            <a:off x="1926108" y="-107030"/>
            <a:ext cx="7791932" cy="2585323"/>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rPr>
              <a:t>Fueling Up</a:t>
            </a:r>
          </a:p>
          <a:p>
            <a:pPr algn="ctr"/>
            <a:r>
              <a:rPr lang="en-US" sz="5400" b="1" dirty="0">
                <a:ln w="6600">
                  <a:solidFill>
                    <a:schemeClr val="accent2"/>
                  </a:solidFill>
                  <a:prstDash val="solid"/>
                </a:ln>
                <a:solidFill>
                  <a:srgbClr val="FFFFFF"/>
                </a:solidFill>
              </a:rPr>
              <a:t>Please be back</a:t>
            </a:r>
          </a:p>
          <a:p>
            <a:pPr algn="ctr"/>
            <a:r>
              <a:rPr lang="en-US" sz="5400" b="1" dirty="0">
                <a:ln w="6600">
                  <a:solidFill>
                    <a:schemeClr val="accent2"/>
                  </a:solidFill>
                  <a:prstDash val="solid"/>
                </a:ln>
                <a:solidFill>
                  <a:srgbClr val="FFFFFF"/>
                </a:solidFill>
              </a:rPr>
              <a:t> at 12:30</a:t>
            </a:r>
          </a:p>
        </p:txBody>
      </p:sp>
    </p:spTree>
    <p:extLst>
      <p:ext uri="{BB962C8B-B14F-4D97-AF65-F5344CB8AC3E}">
        <p14:creationId xmlns:p14="http://schemas.microsoft.com/office/powerpoint/2010/main" val="154234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268B05-6762-40ED-A258-44BE705CFAAD}"/>
              </a:ext>
            </a:extLst>
          </p:cNvPr>
          <p:cNvSpPr/>
          <p:nvPr/>
        </p:nvSpPr>
        <p:spPr>
          <a:xfrm>
            <a:off x="444867" y="192056"/>
            <a:ext cx="11863943" cy="1107996"/>
          </a:xfrm>
          <a:prstGeom prst="rect">
            <a:avLst/>
          </a:prstGeom>
          <a:noFill/>
        </p:spPr>
        <p:txBody>
          <a:bodyPr wrap="square" lIns="91440" tIns="45720" rIns="91440" bIns="45720">
            <a:spAutoFit/>
          </a:bodyPr>
          <a:lstStyle/>
          <a:p>
            <a:pPr algn="ctr"/>
            <a:r>
              <a:rPr lang="en-US" sz="6600" b="1" spc="50" dirty="0">
                <a:ln w="0"/>
                <a:solidFill>
                  <a:schemeClr val="bg2"/>
                </a:solidFill>
                <a:effectLst>
                  <a:innerShdw blurRad="63500" dist="50800" dir="13500000">
                    <a:srgbClr val="000000">
                      <a:alpha val="50000"/>
                    </a:srgbClr>
                  </a:innerShdw>
                </a:effectLst>
                <a:latin typeface="Poor Richard" panose="02080502050505020702" pitchFamily="18" charset="0"/>
              </a:rPr>
              <a:t>PCBS FEATURES</a:t>
            </a:r>
          </a:p>
        </p:txBody>
      </p:sp>
      <p:pic>
        <p:nvPicPr>
          <p:cNvPr id="2" name="Picture 1">
            <a:extLst>
              <a:ext uri="{FF2B5EF4-FFF2-40B4-BE49-F238E27FC236}">
                <a16:creationId xmlns:a16="http://schemas.microsoft.com/office/drawing/2014/main" id="{5FD9C6D6-8F2A-4010-9449-3A66E8DE55CB}"/>
              </a:ext>
            </a:extLst>
          </p:cNvPr>
          <p:cNvPicPr>
            <a:picLocks noChangeAspect="1"/>
          </p:cNvPicPr>
          <p:nvPr/>
        </p:nvPicPr>
        <p:blipFill>
          <a:blip r:embed="rId3"/>
          <a:stretch>
            <a:fillRect/>
          </a:stretch>
        </p:blipFill>
        <p:spPr>
          <a:xfrm>
            <a:off x="133343" y="2202919"/>
            <a:ext cx="11668125" cy="4552950"/>
          </a:xfrm>
          <a:prstGeom prst="rect">
            <a:avLst/>
          </a:prstGeom>
        </p:spPr>
      </p:pic>
      <p:pic>
        <p:nvPicPr>
          <p:cNvPr id="4" name="Picture 3">
            <a:extLst>
              <a:ext uri="{FF2B5EF4-FFF2-40B4-BE49-F238E27FC236}">
                <a16:creationId xmlns:a16="http://schemas.microsoft.com/office/drawing/2014/main" id="{D9A9B99E-730F-4AF3-953B-03F937E19E1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1"/>
            <a:ext cx="2893325" cy="1897038"/>
          </a:xfrm>
          <a:prstGeom prst="rect">
            <a:avLst/>
          </a:prstGeom>
        </p:spPr>
      </p:pic>
    </p:spTree>
    <p:extLst>
      <p:ext uri="{BB962C8B-B14F-4D97-AF65-F5344CB8AC3E}">
        <p14:creationId xmlns:p14="http://schemas.microsoft.com/office/powerpoint/2010/main" val="179094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138016878"/>
              </p:ext>
            </p:extLst>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99328966"/>
              </p:ext>
            </p:extLst>
          </p:nvPr>
        </p:nvGraphicFramePr>
        <p:xfrm>
          <a:off x="436775" y="2902837"/>
          <a:ext cx="11145624" cy="2514600"/>
        </p:xfrm>
        <a:graphic>
          <a:graphicData uri="http://schemas.openxmlformats.org/drawingml/2006/table">
            <a:tbl>
              <a:tblPr firstRow="1" bandRow="1">
                <a:tableStyleId>{5940675A-B579-460E-94D1-54222C63F5DA}</a:tableStyleId>
              </a:tblPr>
              <a:tblGrid>
                <a:gridCol w="3373225">
                  <a:extLst>
                    <a:ext uri="{9D8B030D-6E8A-4147-A177-3AD203B41FA5}">
                      <a16:colId xmlns:a16="http://schemas.microsoft.com/office/drawing/2014/main" val="1635894954"/>
                    </a:ext>
                  </a:extLst>
                </a:gridCol>
                <a:gridCol w="5486400">
                  <a:extLst>
                    <a:ext uri="{9D8B030D-6E8A-4147-A177-3AD203B41FA5}">
                      <a16:colId xmlns:a16="http://schemas.microsoft.com/office/drawing/2014/main" val="1239415248"/>
                    </a:ext>
                  </a:extLst>
                </a:gridCol>
                <a:gridCol w="2285999">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dirty="0">
                          <a:effectLst/>
                          <a:latin typeface="Century Gothic" panose="020B0502020202020204" pitchFamily="34" charset="0"/>
                          <a:ea typeface="Century Gothic" panose="020B0502020202020204" pitchFamily="34" charset="0"/>
                          <a:cs typeface="BodoniMT"/>
                        </a:rPr>
                        <a:t>FOUNDATIONS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dirty="0">
                          <a:effectLst/>
                          <a:latin typeface="Century Gothic" panose="020B0502020202020204" pitchFamily="34" charset="0"/>
                          <a:ea typeface="Century Gothic" panose="020B0502020202020204" pitchFamily="34" charset="0"/>
                          <a:cs typeface="BodoniMT"/>
                        </a:rPr>
                        <a:t>Settings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dirty="0">
                          <a:effectLst/>
                          <a:latin typeface="Century Gothic" panose="020B0502020202020204" pitchFamily="34" charset="0"/>
                          <a:ea typeface="Century Gothic" panose="020B0502020202020204" pitchFamily="34" charset="0"/>
                          <a:cs typeface="BodoniMT"/>
                        </a:rPr>
                        <a:t>Routines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dirty="0">
                          <a:effectLst/>
                          <a:latin typeface="Century Gothic" panose="020B0502020202020204" pitchFamily="34" charset="0"/>
                          <a:ea typeface="Century Gothic" panose="020B0502020202020204" pitchFamily="34" charset="0"/>
                          <a:cs typeface="BodoniMT"/>
                        </a:rPr>
                        <a:t>Expectations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2000" b="1" dirty="0">
                          <a:effectLst/>
                          <a:latin typeface="Century Gothic" panose="020B0502020202020204" pitchFamily="34" charset="0"/>
                          <a:ea typeface="Century Gothic" panose="020B0502020202020204" pitchFamily="34" charset="0"/>
                          <a:cs typeface="Times New Roman" panose="02020603050405020304" pitchFamily="18" charset="0"/>
                        </a:rPr>
                        <a:t>SETTINGS: </a:t>
                      </a:r>
                      <a:r>
                        <a:rPr lang="en-US" sz="2000" dirty="0">
                          <a:effectLst/>
                          <a:latin typeface="Century Gothic" panose="020B0502020202020204" pitchFamily="34" charset="0"/>
                          <a:ea typeface="Century Gothic" panose="020B0502020202020204" pitchFamily="34" charset="0"/>
                          <a:cs typeface="Times New Roman" panose="02020603050405020304" pitchFamily="18" charset="0"/>
                        </a:rPr>
                        <a:t>I effectively design the physical environment of my classroom.</a:t>
                      </a:r>
                    </a:p>
                    <a:p>
                      <a:pPr marL="342900" marR="0" lvl="0" indent="-342900" algn="l">
                        <a:spcBef>
                          <a:spcPts val="0"/>
                        </a:spcBef>
                        <a:spcAft>
                          <a:spcPts val="0"/>
                        </a:spcAft>
                        <a:buFont typeface="Century Gothic" panose="020B0502020202020204" pitchFamily="34" charset="0"/>
                        <a:buChar char="Δ"/>
                      </a:pPr>
                      <a:r>
                        <a:rPr lang="en-US" sz="2000" b="1" dirty="0">
                          <a:effectLst/>
                          <a:latin typeface="Century Gothic" panose="020B0502020202020204" pitchFamily="34" charset="0"/>
                          <a:ea typeface="Century Gothic" panose="020B0502020202020204" pitchFamily="34" charset="0"/>
                          <a:cs typeface="Times New Roman" panose="02020603050405020304" pitchFamily="18" charset="0"/>
                        </a:rPr>
                        <a:t>ROUTINES: </a:t>
                      </a:r>
                      <a:r>
                        <a:rPr lang="en-US" sz="2000" dirty="0">
                          <a:effectLst/>
                          <a:latin typeface="Century Gothic" panose="020B0502020202020204" pitchFamily="34" charset="0"/>
                          <a:ea typeface="Century Gothic" panose="020B0502020202020204" pitchFamily="34" charset="0"/>
                          <a:cs typeface="Times New Roman" panose="02020603050405020304" pitchFamily="18" charset="0"/>
                        </a:rPr>
                        <a:t>I develop and teach predictable classroom routines.</a:t>
                      </a:r>
                    </a:p>
                    <a:p>
                      <a:pPr marL="342900" marR="0" lvl="0" indent="-342900" algn="l">
                        <a:spcBef>
                          <a:spcPts val="0"/>
                        </a:spcBef>
                        <a:spcAft>
                          <a:spcPts val="0"/>
                        </a:spcAft>
                        <a:buFont typeface="Century Gothic" panose="020B0502020202020204" pitchFamily="34" charset="0"/>
                        <a:buChar char="Δ"/>
                      </a:pPr>
                      <a:r>
                        <a:rPr lang="en-US" sz="2000" b="1" dirty="0">
                          <a:effectLst/>
                          <a:latin typeface="Century Gothic" panose="020B0502020202020204" pitchFamily="34" charset="0"/>
                          <a:ea typeface="Century Gothic" panose="020B0502020202020204" pitchFamily="34" charset="0"/>
                          <a:cs typeface="Times New Roman" panose="02020603050405020304" pitchFamily="18" charset="0"/>
                        </a:rPr>
                        <a:t>EXPECTATIONS</a:t>
                      </a:r>
                      <a:r>
                        <a:rPr lang="en-US" sz="2000" dirty="0">
                          <a:effectLst/>
                          <a:latin typeface="Century Gothic" panose="020B0502020202020204" pitchFamily="34" charset="0"/>
                          <a:ea typeface="Century Gothic" panose="020B0502020202020204" pitchFamily="34" charset="0"/>
                          <a:cs typeface="Times New Roman" panose="02020603050405020304" pitchFamily="18" charset="0"/>
                        </a:rPr>
                        <a:t>: I post, define and teach 3 to 5 positive classroom expectations.</a:t>
                      </a:r>
                    </a:p>
                  </a:txBody>
                  <a:tcPr marL="68580" marR="68580" marT="0" marB="0"/>
                </a:tc>
                <a:tc>
                  <a:txBody>
                    <a:bodyPr/>
                    <a:lstStyle/>
                    <a:p>
                      <a:pPr marL="0" marR="0" algn="ctr">
                        <a:spcBef>
                          <a:spcPts val="0"/>
                        </a:spcBef>
                        <a:spcAft>
                          <a:spcPts val="0"/>
                        </a:spcAft>
                      </a:pPr>
                      <a:endParaRPr lang="en-US" sz="3600" kern="1200" dirty="0">
                        <a:effectLst/>
                        <a:latin typeface="Century Gothic" panose="020B0502020202020204" pitchFamily="34" charset="0"/>
                        <a:ea typeface="Century Gothic" panose="020B0502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16503918"/>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sp>
        <p:nvSpPr>
          <p:cNvPr id="2" name="TextBox 1">
            <a:extLst>
              <a:ext uri="{FF2B5EF4-FFF2-40B4-BE49-F238E27FC236}">
                <a16:creationId xmlns:a16="http://schemas.microsoft.com/office/drawing/2014/main" id="{72029254-5266-414E-8367-0CCBD6597626}"/>
              </a:ext>
            </a:extLst>
          </p:cNvPr>
          <p:cNvSpPr txBox="1"/>
          <p:nvPr/>
        </p:nvSpPr>
        <p:spPr>
          <a:xfrm>
            <a:off x="3490623" y="5693134"/>
            <a:ext cx="5231958" cy="369332"/>
          </a:xfrm>
          <a:prstGeom prst="rect">
            <a:avLst/>
          </a:prstGeom>
          <a:noFill/>
        </p:spPr>
        <p:txBody>
          <a:bodyPr wrap="square" rtlCol="0">
            <a:spAutoFit/>
          </a:bodyPr>
          <a:lstStyle/>
          <a:p>
            <a:r>
              <a:rPr lang="en-US" dirty="0"/>
              <a:t>Overview:  Page 9 (last page)</a:t>
            </a:r>
          </a:p>
        </p:txBody>
      </p:sp>
    </p:spTree>
    <p:extLst>
      <p:ext uri="{BB962C8B-B14F-4D97-AF65-F5344CB8AC3E}">
        <p14:creationId xmlns:p14="http://schemas.microsoft.com/office/powerpoint/2010/main" val="259376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graphicFrame>
        <p:nvGraphicFramePr>
          <p:cNvPr id="2" name="Table 1">
            <a:extLst>
              <a:ext uri="{FF2B5EF4-FFF2-40B4-BE49-F238E27FC236}">
                <a16:creationId xmlns:a16="http://schemas.microsoft.com/office/drawing/2014/main" id="{6FA87E65-1C16-4CA4-9F89-8AA901B77D10}"/>
              </a:ext>
            </a:extLst>
          </p:cNvPr>
          <p:cNvGraphicFramePr>
            <a:graphicFrameLocks noGrp="1"/>
          </p:cNvGraphicFramePr>
          <p:nvPr/>
        </p:nvGraphicFramePr>
        <p:xfrm>
          <a:off x="8175812" y="46104"/>
          <a:ext cx="208280" cy="365760"/>
        </p:xfrm>
        <a:graphic>
          <a:graphicData uri="http://schemas.openxmlformats.org/drawingml/2006/table">
            <a:tbl>
              <a:tblPr/>
              <a:tblGrid>
                <a:gridCol w="208280">
                  <a:extLst>
                    <a:ext uri="{9D8B030D-6E8A-4147-A177-3AD203B41FA5}">
                      <a16:colId xmlns:a16="http://schemas.microsoft.com/office/drawing/2014/main" val="1727708941"/>
                    </a:ext>
                  </a:extLst>
                </a:gridCol>
              </a:tblGrid>
              <a:tr h="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29794199"/>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graphicFrame>
        <p:nvGraphicFramePr>
          <p:cNvPr id="6" name="Table 5">
            <a:extLst>
              <a:ext uri="{FF2B5EF4-FFF2-40B4-BE49-F238E27FC236}">
                <a16:creationId xmlns:a16="http://schemas.microsoft.com/office/drawing/2014/main" id="{6D723CB7-0B59-4C70-8CB7-91489F6A7622}"/>
              </a:ext>
            </a:extLst>
          </p:cNvPr>
          <p:cNvGraphicFramePr>
            <a:graphicFrameLocks noGrp="1"/>
          </p:cNvGraphicFramePr>
          <p:nvPr>
            <p:extLst>
              <p:ext uri="{D42A27DB-BD31-4B8C-83A1-F6EECF244321}">
                <p14:modId xmlns:p14="http://schemas.microsoft.com/office/powerpoint/2010/main" val="62113666"/>
              </p:ext>
            </p:extLst>
          </p:nvPr>
        </p:nvGraphicFramePr>
        <p:xfrm>
          <a:off x="376451" y="2769358"/>
          <a:ext cx="11217322" cy="3154680"/>
        </p:xfrm>
        <a:graphic>
          <a:graphicData uri="http://schemas.openxmlformats.org/drawingml/2006/table">
            <a:tbl>
              <a:tblPr firstRow="1" bandRow="1">
                <a:tableStyleId>{5940675A-B579-460E-94D1-54222C63F5DA}</a:tableStyleId>
              </a:tblPr>
              <a:tblGrid>
                <a:gridCol w="3931175">
                  <a:extLst>
                    <a:ext uri="{9D8B030D-6E8A-4147-A177-3AD203B41FA5}">
                      <a16:colId xmlns:a16="http://schemas.microsoft.com/office/drawing/2014/main" val="1635894954"/>
                    </a:ext>
                  </a:extLst>
                </a:gridCol>
                <a:gridCol w="5109329">
                  <a:extLst>
                    <a:ext uri="{9D8B030D-6E8A-4147-A177-3AD203B41FA5}">
                      <a16:colId xmlns:a16="http://schemas.microsoft.com/office/drawing/2014/main" val="1239415248"/>
                    </a:ext>
                  </a:extLst>
                </a:gridCol>
                <a:gridCol w="2176818">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kern="1200" dirty="0">
                          <a:effectLst/>
                          <a:latin typeface="Century Gothic" panose="020B0502020202020204" pitchFamily="34" charset="0"/>
                          <a:ea typeface="Century Gothic" panose="020B0502020202020204" pitchFamily="34" charset="0"/>
                          <a:cs typeface="Arial" panose="020B0604020202020204" pitchFamily="34" charset="0"/>
                        </a:rPr>
                        <a:t>PREVENTION PRACTICES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Supervision</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Opportunity</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Acknowledgement</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Prompts &amp;</a:t>
                      </a:r>
                      <a:r>
                        <a:rPr lang="en-US" sz="2400" b="1" i="1" kern="1200" dirty="0">
                          <a:effectLst/>
                          <a:latin typeface="Century Gothic" panose="020B0502020202020204" pitchFamily="34" charset="0"/>
                          <a:ea typeface="Century Gothic" panose="020B0502020202020204" pitchFamily="34" charset="0"/>
                          <a:cs typeface="Arial" panose="020B0604020202020204" pitchFamily="34" charset="0"/>
                        </a:rPr>
                        <a:t> </a:t>
                      </a: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Pre-corrections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SUPERVISION: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use active supervision and proximity.</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OPPORTUNITY: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provide high rates and varied opportunities to respond.</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ACKNOWLEDGEMENT: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use behavior specific praise.</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PROMPTS &amp; PRECORRECTIONS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I make the problem behavior irrelevant with anticipation and reminders.</a:t>
                      </a:r>
                    </a:p>
                  </a:txBody>
                  <a:tcPr marL="68580" marR="68580" marT="0" marB="0"/>
                </a:tc>
                <a:tc>
                  <a:txBody>
                    <a:bodyPr/>
                    <a:lstStyle/>
                    <a:p>
                      <a:pPr marL="0" marR="0" algn="ctr">
                        <a:spcBef>
                          <a:spcPts val="0"/>
                        </a:spcBef>
                        <a:spcAft>
                          <a:spcPts val="0"/>
                        </a:spcAft>
                      </a:pPr>
                      <a:endParaRPr lang="en-US" sz="1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6503918"/>
                  </a:ext>
                </a:extLst>
              </a:tr>
            </a:tbl>
          </a:graphicData>
        </a:graphic>
      </p:graphicFrame>
    </p:spTree>
    <p:extLst>
      <p:ext uri="{BB962C8B-B14F-4D97-AF65-F5344CB8AC3E}">
        <p14:creationId xmlns:p14="http://schemas.microsoft.com/office/powerpoint/2010/main" val="128288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graphicFrame>
        <p:nvGraphicFramePr>
          <p:cNvPr id="6" name="Table 5">
            <a:extLst>
              <a:ext uri="{FF2B5EF4-FFF2-40B4-BE49-F238E27FC236}">
                <a16:creationId xmlns:a16="http://schemas.microsoft.com/office/drawing/2014/main" id="{6D723CB7-0B59-4C70-8CB7-91489F6A7622}"/>
              </a:ext>
            </a:extLst>
          </p:cNvPr>
          <p:cNvGraphicFramePr>
            <a:graphicFrameLocks noGrp="1"/>
          </p:cNvGraphicFramePr>
          <p:nvPr>
            <p:extLst>
              <p:ext uri="{D42A27DB-BD31-4B8C-83A1-F6EECF244321}">
                <p14:modId xmlns:p14="http://schemas.microsoft.com/office/powerpoint/2010/main" val="40751895"/>
              </p:ext>
            </p:extLst>
          </p:nvPr>
        </p:nvGraphicFramePr>
        <p:xfrm>
          <a:off x="376451" y="2769358"/>
          <a:ext cx="11217322" cy="3977640"/>
        </p:xfrm>
        <a:graphic>
          <a:graphicData uri="http://schemas.openxmlformats.org/drawingml/2006/table">
            <a:tbl>
              <a:tblPr firstRow="1" bandRow="1">
                <a:tableStyleId>{5940675A-B579-460E-94D1-54222C63F5DA}</a:tableStyleId>
              </a:tblPr>
              <a:tblGrid>
                <a:gridCol w="3931175">
                  <a:extLst>
                    <a:ext uri="{9D8B030D-6E8A-4147-A177-3AD203B41FA5}">
                      <a16:colId xmlns:a16="http://schemas.microsoft.com/office/drawing/2014/main" val="1635894954"/>
                    </a:ext>
                  </a:extLst>
                </a:gridCol>
                <a:gridCol w="5354989">
                  <a:extLst>
                    <a:ext uri="{9D8B030D-6E8A-4147-A177-3AD203B41FA5}">
                      <a16:colId xmlns:a16="http://schemas.microsoft.com/office/drawing/2014/main" val="1239415248"/>
                    </a:ext>
                  </a:extLst>
                </a:gridCol>
                <a:gridCol w="1931158">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kern="1200" dirty="0">
                          <a:effectLst/>
                          <a:latin typeface="Century Gothic" panose="020B0502020202020204" pitchFamily="34" charset="0"/>
                          <a:ea typeface="Century Gothic" panose="020B0502020202020204" pitchFamily="34" charset="0"/>
                          <a:cs typeface="Arial" panose="020B0604020202020204" pitchFamily="34" charset="0"/>
                        </a:rPr>
                        <a:t>RESPONSE PRACTICES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Error Correction</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Planned Ignoring</a:t>
                      </a:r>
                      <a:endParaRPr lang="en-US" sz="2400" i="1" kern="12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Times New Roman" panose="02020603050405020304" pitchFamily="18" charset="0"/>
                        </a:rPr>
                        <a:t>Function-based Thinking</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Error Correction: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use brief, contingent, and specific error corrections to respond to problem behaviors.</a:t>
                      </a:r>
                    </a:p>
                    <a:p>
                      <a:pPr marL="342900" marR="0" lvl="0" indent="-342900" algn="l" defTabSz="914400" rtl="0" eaLnBrk="1" fontAlgn="auto" latinLnBrk="0" hangingPunct="1">
                        <a:lnSpc>
                          <a:spcPct val="100000"/>
                        </a:lnSpc>
                        <a:spcBef>
                          <a:spcPts val="0"/>
                        </a:spcBef>
                        <a:spcAft>
                          <a:spcPts val="0"/>
                        </a:spcAft>
                        <a:buClrTx/>
                        <a:buSzTx/>
                        <a:buFont typeface="Century Gothic" panose="020B0502020202020204" pitchFamily="34" charset="0"/>
                        <a:buChar char="Δ"/>
                        <a:tabLst/>
                        <a:defRPr/>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Error Correction: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respond to misbehavior accurately, specifically and in a timely manner.</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Planned Ignoring: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systematically withhold attention from a student when they exhibit minor misbehaviors for peer attention.</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F-B Thinking</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I respond to behavior in a way that tries to address the reason or purpose why the student misbehaves.</a:t>
                      </a:r>
                    </a:p>
                  </a:txBody>
                  <a:tcPr marL="68580" marR="68580" marT="0" marB="0"/>
                </a:tc>
                <a:tc>
                  <a:txBody>
                    <a:bodyPr/>
                    <a:lstStyle/>
                    <a:p>
                      <a:pPr marL="0" marR="0" algn="ctr">
                        <a:spcBef>
                          <a:spcPts val="0"/>
                        </a:spcBef>
                        <a:spcAft>
                          <a:spcPts val="0"/>
                        </a:spcAft>
                      </a:pPr>
                      <a:endParaRPr lang="en-US" sz="1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6503918"/>
                  </a:ext>
                </a:extLst>
              </a:tr>
            </a:tbl>
          </a:graphicData>
        </a:graphic>
      </p:graphicFrame>
    </p:spTree>
    <p:extLst>
      <p:ext uri="{BB962C8B-B14F-4D97-AF65-F5344CB8AC3E}">
        <p14:creationId xmlns:p14="http://schemas.microsoft.com/office/powerpoint/2010/main" val="250152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graphicFrame>
        <p:nvGraphicFramePr>
          <p:cNvPr id="6" name="Table 5">
            <a:extLst>
              <a:ext uri="{FF2B5EF4-FFF2-40B4-BE49-F238E27FC236}">
                <a16:creationId xmlns:a16="http://schemas.microsoft.com/office/drawing/2014/main" id="{6D723CB7-0B59-4C70-8CB7-91489F6A7622}"/>
              </a:ext>
            </a:extLst>
          </p:cNvPr>
          <p:cNvGraphicFramePr>
            <a:graphicFrameLocks noGrp="1"/>
          </p:cNvGraphicFramePr>
          <p:nvPr>
            <p:extLst>
              <p:ext uri="{D42A27DB-BD31-4B8C-83A1-F6EECF244321}">
                <p14:modId xmlns:p14="http://schemas.microsoft.com/office/powerpoint/2010/main" val="2808487820"/>
              </p:ext>
            </p:extLst>
          </p:nvPr>
        </p:nvGraphicFramePr>
        <p:xfrm>
          <a:off x="376451" y="2769358"/>
          <a:ext cx="11217322" cy="2880360"/>
        </p:xfrm>
        <a:graphic>
          <a:graphicData uri="http://schemas.openxmlformats.org/drawingml/2006/table">
            <a:tbl>
              <a:tblPr firstRow="1" bandRow="1">
                <a:tableStyleId>{5940675A-B579-460E-94D1-54222C63F5DA}</a:tableStyleId>
              </a:tblPr>
              <a:tblGrid>
                <a:gridCol w="3931175">
                  <a:extLst>
                    <a:ext uri="{9D8B030D-6E8A-4147-A177-3AD203B41FA5}">
                      <a16:colId xmlns:a16="http://schemas.microsoft.com/office/drawing/2014/main" val="1635894954"/>
                    </a:ext>
                  </a:extLst>
                </a:gridCol>
                <a:gridCol w="5354989">
                  <a:extLst>
                    <a:ext uri="{9D8B030D-6E8A-4147-A177-3AD203B41FA5}">
                      <a16:colId xmlns:a16="http://schemas.microsoft.com/office/drawing/2014/main" val="1239415248"/>
                    </a:ext>
                  </a:extLst>
                </a:gridCol>
                <a:gridCol w="1931158">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kern="1200" dirty="0">
                          <a:effectLst/>
                          <a:latin typeface="Century Gothic" panose="020B0502020202020204" pitchFamily="34" charset="0"/>
                          <a:ea typeface="Century Gothic" panose="020B0502020202020204" pitchFamily="34" charset="0"/>
                          <a:cs typeface="Arial" panose="020B0604020202020204" pitchFamily="34" charset="0"/>
                        </a:rPr>
                        <a:t>INSTRUCTIONAL PRACTICES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Pacing</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Sequencing</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Choice</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2400" kern="1200" dirty="0">
                          <a:effectLst/>
                          <a:latin typeface="Century Gothic" panose="020B0502020202020204" pitchFamily="34" charset="0"/>
                          <a:ea typeface="Century Gothic" panose="020B0502020202020204" pitchFamily="34" charset="0"/>
                          <a:cs typeface="Arial" panose="020B0604020202020204" pitchFamily="34" charset="0"/>
                        </a:rPr>
                        <a:t> </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PACING: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allow for positive behavioral momentum beginning, during and/or ending an academic task.</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SEQUENCING: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consider pace, sequence and level of task difficulty when promoting each students’ success. </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CHOICE: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consider a variety of methods when offering student choice.</a:t>
                      </a:r>
                    </a:p>
                  </a:txBody>
                  <a:tcPr marL="68580" marR="68580" marT="0" marB="0"/>
                </a:tc>
                <a:tc>
                  <a:txBody>
                    <a:bodyPr/>
                    <a:lstStyle/>
                    <a:p>
                      <a:pPr marL="0" marR="0" algn="ctr">
                        <a:spcBef>
                          <a:spcPts val="0"/>
                        </a:spcBef>
                        <a:spcAft>
                          <a:spcPts val="0"/>
                        </a:spcAft>
                      </a:pPr>
                      <a:endParaRPr lang="en-US" sz="1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6503918"/>
                  </a:ext>
                </a:extLst>
              </a:tr>
            </a:tbl>
          </a:graphicData>
        </a:graphic>
      </p:graphicFrame>
    </p:spTree>
    <p:extLst>
      <p:ext uri="{BB962C8B-B14F-4D97-AF65-F5344CB8AC3E}">
        <p14:creationId xmlns:p14="http://schemas.microsoft.com/office/powerpoint/2010/main" val="415719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781-F6BA-479C-9A62-D7E476FF0FB4}"/>
              </a:ext>
            </a:extLst>
          </p:cNvPr>
          <p:cNvSpPr>
            <a:spLocks noGrp="1"/>
          </p:cNvSpPr>
          <p:nvPr>
            <p:ph type="title"/>
          </p:nvPr>
        </p:nvSpPr>
        <p:spPr>
          <a:xfrm>
            <a:off x="779628" y="296077"/>
            <a:ext cx="10632744" cy="1036850"/>
          </a:xfrm>
        </p:spPr>
        <p:txBody>
          <a:bodyPr>
            <a:normAutofit fontScale="90000"/>
          </a:bodyPr>
          <a:lstStyle/>
          <a:p>
            <a:r>
              <a:rPr lang="en-US" sz="9600" b="1" dirty="0">
                <a:latin typeface="Poor Richard" panose="02080502050505020702" pitchFamily="18" charset="0"/>
              </a:rPr>
              <a:t>FOUNDATIONS:  </a:t>
            </a:r>
            <a:r>
              <a:rPr lang="en-US" sz="6000" dirty="0">
                <a:latin typeface="+mn-lt"/>
              </a:rPr>
              <a:t>Settings</a:t>
            </a:r>
          </a:p>
        </p:txBody>
      </p:sp>
      <p:sp>
        <p:nvSpPr>
          <p:cNvPr id="3" name="Rectangle 2">
            <a:extLst>
              <a:ext uri="{FF2B5EF4-FFF2-40B4-BE49-F238E27FC236}">
                <a16:creationId xmlns:a16="http://schemas.microsoft.com/office/drawing/2014/main" id="{EC794984-F6E4-4FE9-99C9-B66DE04A1BF9}"/>
              </a:ext>
            </a:extLst>
          </p:cNvPr>
          <p:cNvSpPr/>
          <p:nvPr/>
        </p:nvSpPr>
        <p:spPr>
          <a:xfrm>
            <a:off x="-137615" y="1503682"/>
            <a:ext cx="12467230" cy="584775"/>
          </a:xfrm>
          <a:prstGeom prst="rect">
            <a:avLst/>
          </a:prstGeom>
        </p:spPr>
        <p:txBody>
          <a:bodyPr wrap="square">
            <a:spAutoFit/>
          </a:bodyPr>
          <a:lstStyle/>
          <a:p>
            <a:pPr algn="ctr"/>
            <a:r>
              <a:rPr lang="en-US" sz="3200" dirty="0"/>
              <a:t>Effectively design the physical environment of the classroom.</a:t>
            </a:r>
            <a:endParaRPr lang="en-US" sz="3200" i="1" dirty="0">
              <a:latin typeface="Century Gothic" panose="020B0502020202020204" pitchFamily="34" charset="0"/>
            </a:endParaRPr>
          </a:p>
        </p:txBody>
      </p:sp>
      <p:sp>
        <p:nvSpPr>
          <p:cNvPr id="4" name="Rectangle 3">
            <a:extLst>
              <a:ext uri="{FF2B5EF4-FFF2-40B4-BE49-F238E27FC236}">
                <a16:creationId xmlns:a16="http://schemas.microsoft.com/office/drawing/2014/main" id="{0558487D-5E59-4B4F-87EE-E0F141B3F352}"/>
              </a:ext>
            </a:extLst>
          </p:cNvPr>
          <p:cNvSpPr/>
          <p:nvPr/>
        </p:nvSpPr>
        <p:spPr>
          <a:xfrm>
            <a:off x="393510" y="2259212"/>
            <a:ext cx="6096000" cy="4247317"/>
          </a:xfrm>
          <a:prstGeom prst="rect">
            <a:avLst/>
          </a:prstGeom>
          <a:solidFill>
            <a:schemeClr val="tx1"/>
          </a:solidFill>
        </p:spPr>
        <p:txBody>
          <a:bodyPr>
            <a:spAutoFit/>
          </a:bodyPr>
          <a:lstStyle/>
          <a:p>
            <a:pPr algn="ctr"/>
            <a:r>
              <a:rPr lang="en-US" sz="5400" dirty="0">
                <a:solidFill>
                  <a:schemeClr val="bg1"/>
                </a:solidFill>
              </a:rPr>
              <a:t>Design classroom to facilitate the most typical instructional activity.</a:t>
            </a:r>
          </a:p>
        </p:txBody>
      </p:sp>
      <p:pic>
        <p:nvPicPr>
          <p:cNvPr id="5" name="Picture 7">
            <a:extLst>
              <a:ext uri="{FF2B5EF4-FFF2-40B4-BE49-F238E27FC236}">
                <a16:creationId xmlns:a16="http://schemas.microsoft.com/office/drawing/2014/main" id="{E3B35ED4-9E5E-4F34-8786-349AB37BA3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9510" y="2259212"/>
            <a:ext cx="530898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31A7A8F-6E6C-4339-B19C-11E04CB18934}"/>
              </a:ext>
            </a:extLst>
          </p:cNvPr>
          <p:cNvSpPr/>
          <p:nvPr/>
        </p:nvSpPr>
        <p:spPr>
          <a:xfrm>
            <a:off x="11006605" y="6492618"/>
            <a:ext cx="960519" cy="369332"/>
          </a:xfrm>
          <a:prstGeom prst="rect">
            <a:avLst/>
          </a:prstGeom>
          <a:noFill/>
        </p:spPr>
        <p:txBody>
          <a:bodyPr wrap="none" lIns="91440" tIns="45720" rIns="91440" bIns="45720">
            <a:spAutoFit/>
          </a:bodyPr>
          <a:lstStyle/>
          <a:p>
            <a:pPr algn="ctr"/>
            <a:r>
              <a:rPr lang="en-US" b="1" dirty="0">
                <a:ln w="22225">
                  <a:solidFill>
                    <a:schemeClr val="accent2"/>
                  </a:solidFill>
                  <a:prstDash val="solid"/>
                </a:ln>
                <a:solidFill>
                  <a:schemeClr val="accent2">
                    <a:lumMod val="40000"/>
                    <a:lumOff val="60000"/>
                  </a:schemeClr>
                </a:solidFill>
              </a:rPr>
              <a:t>Page 1</a:t>
            </a:r>
          </a:p>
        </p:txBody>
      </p:sp>
    </p:spTree>
    <p:extLst>
      <p:ext uri="{BB962C8B-B14F-4D97-AF65-F5344CB8AC3E}">
        <p14:creationId xmlns:p14="http://schemas.microsoft.com/office/powerpoint/2010/main" val="373702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43336F5-308C-4B65-8DBD-09511591686E}"/>
              </a:ext>
            </a:extLst>
          </p:cNvPr>
          <p:cNvPicPr>
            <a:picLocks noGrp="1" noChangeAspect="1"/>
          </p:cNvPicPr>
          <p:nvPr>
            <p:ph type="pic" sz="quarter" idx="4294967295"/>
          </p:nvPr>
        </p:nvPicPr>
        <p:blipFill>
          <a:blip r:embed="rId3"/>
          <a:srcRect l="22194" r="22194"/>
          <a:stretch>
            <a:fillRect/>
          </a:stretch>
        </p:blipFill>
        <p:spPr>
          <a:xfrm>
            <a:off x="8170606" y="0"/>
            <a:ext cx="4092186" cy="6858000"/>
          </a:xfrm>
        </p:spPr>
      </p:pic>
      <p:sp>
        <p:nvSpPr>
          <p:cNvPr id="16" name="Text Box 4">
            <a:extLst>
              <a:ext uri="{FF2B5EF4-FFF2-40B4-BE49-F238E27FC236}">
                <a16:creationId xmlns:a16="http://schemas.microsoft.com/office/drawing/2014/main" id="{7D38ACE7-CDED-4DA2-A259-178C358E5398}"/>
              </a:ext>
            </a:extLst>
          </p:cNvPr>
          <p:cNvSpPr txBox="1"/>
          <p:nvPr/>
        </p:nvSpPr>
        <p:spPr>
          <a:xfrm>
            <a:off x="8957918" y="948486"/>
            <a:ext cx="7337425" cy="430258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US" sz="6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P</a:t>
            </a:r>
            <a:r>
              <a:rPr lang="en-US" sz="6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ositive</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6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C</a:t>
            </a:r>
            <a:r>
              <a:rPr lang="en-US" sz="6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lassroom</a:t>
            </a:r>
            <a:r>
              <a:rPr lang="en-US" sz="6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6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B</a:t>
            </a:r>
            <a:r>
              <a:rPr lang="en-US" sz="6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ehavioral</a:t>
            </a:r>
            <a:r>
              <a:rPr lang="en-US" sz="6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6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S</a:t>
            </a:r>
            <a:r>
              <a:rPr lang="en-US" sz="6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upports</a:t>
            </a:r>
            <a:endParaRPr lang="en-US" sz="6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322EA1D2-1343-42D6-8D45-FD3B41CFFC92}"/>
              </a:ext>
            </a:extLst>
          </p:cNvPr>
          <p:cNvPicPr>
            <a:picLocks noChangeAspect="1"/>
          </p:cNvPicPr>
          <p:nvPr/>
        </p:nvPicPr>
        <p:blipFill>
          <a:blip r:embed="rId4"/>
          <a:stretch>
            <a:fillRect/>
          </a:stretch>
        </p:blipFill>
        <p:spPr>
          <a:xfrm>
            <a:off x="8892181" y="5937150"/>
            <a:ext cx="2748699" cy="594019"/>
          </a:xfrm>
          <a:prstGeom prst="rect">
            <a:avLst/>
          </a:prstGeom>
        </p:spPr>
      </p:pic>
      <p:sp>
        <p:nvSpPr>
          <p:cNvPr id="4" name="Rectangle 3">
            <a:extLst>
              <a:ext uri="{FF2B5EF4-FFF2-40B4-BE49-F238E27FC236}">
                <a16:creationId xmlns:a16="http://schemas.microsoft.com/office/drawing/2014/main" id="{8A074E0C-065C-445D-A729-08AE12D2AD23}"/>
              </a:ext>
            </a:extLst>
          </p:cNvPr>
          <p:cNvSpPr/>
          <p:nvPr/>
        </p:nvSpPr>
        <p:spPr>
          <a:xfrm>
            <a:off x="9031340" y="6442104"/>
            <a:ext cx="2198038" cy="338554"/>
          </a:xfrm>
          <a:prstGeom prst="rect">
            <a:avLst/>
          </a:prstGeom>
          <a:noFill/>
        </p:spPr>
        <p:txBody>
          <a:bodyPr wrap="none" lIns="91440" tIns="45720" rIns="91440" bIns="45720">
            <a:spAutoFit/>
          </a:bodyPr>
          <a:lstStyle/>
          <a:p>
            <a:pPr algn="ctr"/>
            <a:r>
              <a:rPr lang="en-US" sz="1600" dirty="0">
                <a:ln w="0"/>
                <a:solidFill>
                  <a:schemeClr val="tx2"/>
                </a:solidFill>
                <a:effectLst>
                  <a:outerShdw blurRad="38100" dist="19050" dir="2700000" algn="tl" rotWithShape="0">
                    <a:schemeClr val="dk1">
                      <a:alpha val="40000"/>
                    </a:schemeClr>
                  </a:outerShdw>
                </a:effectLst>
              </a:rPr>
              <a:t>www.pbiscaltac.org</a:t>
            </a:r>
          </a:p>
        </p:txBody>
      </p:sp>
      <p:graphicFrame>
        <p:nvGraphicFramePr>
          <p:cNvPr id="2" name="Table 1">
            <a:extLst>
              <a:ext uri="{FF2B5EF4-FFF2-40B4-BE49-F238E27FC236}">
                <a16:creationId xmlns:a16="http://schemas.microsoft.com/office/drawing/2014/main" id="{1EE0AD61-B920-44B2-804F-32B5C891F2E8}"/>
              </a:ext>
            </a:extLst>
          </p:cNvPr>
          <p:cNvGraphicFramePr>
            <a:graphicFrameLocks noGrp="1"/>
          </p:cNvGraphicFramePr>
          <p:nvPr>
            <p:extLst>
              <p:ext uri="{D42A27DB-BD31-4B8C-83A1-F6EECF244321}">
                <p14:modId xmlns:p14="http://schemas.microsoft.com/office/powerpoint/2010/main" val="2628528422"/>
              </p:ext>
            </p:extLst>
          </p:nvPr>
        </p:nvGraphicFramePr>
        <p:xfrm>
          <a:off x="117988" y="41296"/>
          <a:ext cx="7922834" cy="6739363"/>
        </p:xfrm>
        <a:graphic>
          <a:graphicData uri="http://schemas.openxmlformats.org/drawingml/2006/table">
            <a:tbl>
              <a:tblPr firstRow="1" bandRow="1">
                <a:tableStyleId>{5940675A-B579-460E-94D1-54222C63F5DA}</a:tableStyleId>
              </a:tblPr>
              <a:tblGrid>
                <a:gridCol w="7922834">
                  <a:extLst>
                    <a:ext uri="{9D8B030D-6E8A-4147-A177-3AD203B41FA5}">
                      <a16:colId xmlns:a16="http://schemas.microsoft.com/office/drawing/2014/main" val="1560876929"/>
                    </a:ext>
                  </a:extLst>
                </a:gridCol>
              </a:tblGrid>
              <a:tr h="772863">
                <a:tc>
                  <a:txBody>
                    <a:bodyPr/>
                    <a:lstStyle/>
                    <a:p>
                      <a:pPr algn="ctr"/>
                      <a:r>
                        <a:rPr lang="en-US" sz="4400" dirty="0"/>
                        <a:t>Be Respectful</a:t>
                      </a:r>
                    </a:p>
                  </a:txBody>
                  <a:tcPr/>
                </a:tc>
                <a:extLst>
                  <a:ext uri="{0D108BD9-81ED-4DB2-BD59-A6C34878D82A}">
                    <a16:rowId xmlns:a16="http://schemas.microsoft.com/office/drawing/2014/main" val="4021568909"/>
                  </a:ext>
                </a:extLst>
              </a:tr>
              <a:tr h="1483896">
                <a:tc>
                  <a:txBody>
                    <a:bodyPr/>
                    <a:lstStyle/>
                    <a:p>
                      <a:pPr algn="ctr"/>
                      <a:endParaRPr lang="en-US" dirty="0"/>
                    </a:p>
                    <a:p>
                      <a:pPr algn="ctr"/>
                      <a:endParaRPr lang="en-US" dirty="0"/>
                    </a:p>
                    <a:p>
                      <a:pPr algn="ctr"/>
                      <a:endParaRPr lang="en-US" dirty="0"/>
                    </a:p>
                    <a:p>
                      <a:pPr algn="ctr"/>
                      <a:endParaRPr lang="en-US" dirty="0"/>
                    </a:p>
                    <a:p>
                      <a:pPr algn="ctr"/>
                      <a:endParaRPr lang="en-US" dirty="0"/>
                    </a:p>
                  </a:txBody>
                  <a:tcPr/>
                </a:tc>
                <a:extLst>
                  <a:ext uri="{0D108BD9-81ED-4DB2-BD59-A6C34878D82A}">
                    <a16:rowId xmlns:a16="http://schemas.microsoft.com/office/drawing/2014/main" val="3961092195"/>
                  </a:ext>
                </a:extLst>
              </a:tr>
              <a:tr h="772863">
                <a:tc>
                  <a:txBody>
                    <a:bodyPr/>
                    <a:lstStyle/>
                    <a:p>
                      <a:pPr algn="ctr"/>
                      <a:r>
                        <a:rPr lang="en-US" sz="4400" dirty="0"/>
                        <a:t>Be a Team Player</a:t>
                      </a:r>
                    </a:p>
                  </a:txBody>
                  <a:tcPr/>
                </a:tc>
                <a:extLst>
                  <a:ext uri="{0D108BD9-81ED-4DB2-BD59-A6C34878D82A}">
                    <a16:rowId xmlns:a16="http://schemas.microsoft.com/office/drawing/2014/main" val="1889031879"/>
                  </a:ext>
                </a:extLst>
              </a:tr>
              <a:tr h="1452982">
                <a:tc>
                  <a:txBody>
                    <a:bodyPr/>
                    <a:lstStyle/>
                    <a:p>
                      <a:pPr algn="ctr"/>
                      <a:endParaRPr lang="en-US" sz="4400" dirty="0"/>
                    </a:p>
                    <a:p>
                      <a:pPr algn="ctr"/>
                      <a:endParaRPr lang="en-US" sz="4400" dirty="0"/>
                    </a:p>
                  </a:txBody>
                  <a:tcPr/>
                </a:tc>
                <a:extLst>
                  <a:ext uri="{0D108BD9-81ED-4DB2-BD59-A6C34878D82A}">
                    <a16:rowId xmlns:a16="http://schemas.microsoft.com/office/drawing/2014/main" val="3225374253"/>
                  </a:ext>
                </a:extLst>
              </a:tr>
              <a:tr h="772863">
                <a:tc>
                  <a:txBody>
                    <a:bodyPr/>
                    <a:lstStyle/>
                    <a:p>
                      <a:pPr algn="ctr"/>
                      <a:r>
                        <a:rPr lang="en-US" sz="4400" dirty="0"/>
                        <a:t>Be Amazing</a:t>
                      </a:r>
                    </a:p>
                  </a:txBody>
                  <a:tcPr/>
                </a:tc>
                <a:extLst>
                  <a:ext uri="{0D108BD9-81ED-4DB2-BD59-A6C34878D82A}">
                    <a16:rowId xmlns:a16="http://schemas.microsoft.com/office/drawing/2014/main" val="3221503555"/>
                  </a:ext>
                </a:extLst>
              </a:tr>
              <a:tr h="1483896">
                <a:tc>
                  <a:txBody>
                    <a:bodyPr/>
                    <a:lstStyle/>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3691153433"/>
                  </a:ext>
                </a:extLst>
              </a:tr>
            </a:tbl>
          </a:graphicData>
        </a:graphic>
      </p:graphicFrame>
      <p:pic>
        <p:nvPicPr>
          <p:cNvPr id="8" name="Picture 2" descr="Image result for Expectations">
            <a:extLst>
              <a:ext uri="{FF2B5EF4-FFF2-40B4-BE49-F238E27FC236}">
                <a16:creationId xmlns:a16="http://schemas.microsoft.com/office/drawing/2014/main" id="{7C5D9DAD-3F01-4023-9A91-E24B4C24C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3146" y="-1858463"/>
            <a:ext cx="4107106" cy="280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6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781-F6BA-479C-9A62-D7E476FF0FB4}"/>
              </a:ext>
            </a:extLst>
          </p:cNvPr>
          <p:cNvSpPr>
            <a:spLocks noGrp="1"/>
          </p:cNvSpPr>
          <p:nvPr>
            <p:ph type="title"/>
          </p:nvPr>
        </p:nvSpPr>
        <p:spPr>
          <a:xfrm>
            <a:off x="779628" y="296077"/>
            <a:ext cx="10632744" cy="1036850"/>
          </a:xfrm>
        </p:spPr>
        <p:txBody>
          <a:bodyPr>
            <a:normAutofit fontScale="90000"/>
          </a:bodyPr>
          <a:lstStyle/>
          <a:p>
            <a:r>
              <a:rPr lang="en-US" sz="9600" b="1" dirty="0">
                <a:latin typeface="Poor Richard" panose="02080502050505020702" pitchFamily="18" charset="0"/>
              </a:rPr>
              <a:t>FOUNDATIONS:  </a:t>
            </a:r>
            <a:r>
              <a:rPr lang="en-US" sz="6000" dirty="0">
                <a:latin typeface="+mn-lt"/>
              </a:rPr>
              <a:t>Settings</a:t>
            </a:r>
          </a:p>
        </p:txBody>
      </p:sp>
      <p:sp>
        <p:nvSpPr>
          <p:cNvPr id="3" name="Rectangle 2">
            <a:extLst>
              <a:ext uri="{FF2B5EF4-FFF2-40B4-BE49-F238E27FC236}">
                <a16:creationId xmlns:a16="http://schemas.microsoft.com/office/drawing/2014/main" id="{EC794984-F6E4-4FE9-99C9-B66DE04A1BF9}"/>
              </a:ext>
            </a:extLst>
          </p:cNvPr>
          <p:cNvSpPr/>
          <p:nvPr/>
        </p:nvSpPr>
        <p:spPr>
          <a:xfrm>
            <a:off x="-137615" y="1503682"/>
            <a:ext cx="12467230" cy="584775"/>
          </a:xfrm>
          <a:prstGeom prst="rect">
            <a:avLst/>
          </a:prstGeom>
        </p:spPr>
        <p:txBody>
          <a:bodyPr wrap="square">
            <a:spAutoFit/>
          </a:bodyPr>
          <a:lstStyle/>
          <a:p>
            <a:pPr algn="ctr"/>
            <a:r>
              <a:rPr lang="en-US" sz="3200" dirty="0"/>
              <a:t>Effectively design the physical environment of the classroom.</a:t>
            </a:r>
            <a:endParaRPr lang="en-US" sz="3200" i="1" dirty="0">
              <a:latin typeface="Century Gothic" panose="020B0502020202020204" pitchFamily="34" charset="0"/>
            </a:endParaRPr>
          </a:p>
        </p:txBody>
      </p:sp>
      <p:sp>
        <p:nvSpPr>
          <p:cNvPr id="4" name="Rectangle 3">
            <a:extLst>
              <a:ext uri="{FF2B5EF4-FFF2-40B4-BE49-F238E27FC236}">
                <a16:creationId xmlns:a16="http://schemas.microsoft.com/office/drawing/2014/main" id="{0558487D-5E59-4B4F-87EE-E0F141B3F352}"/>
              </a:ext>
            </a:extLst>
          </p:cNvPr>
          <p:cNvSpPr/>
          <p:nvPr/>
        </p:nvSpPr>
        <p:spPr>
          <a:xfrm>
            <a:off x="393510" y="2259212"/>
            <a:ext cx="6096000" cy="4247317"/>
          </a:xfrm>
          <a:prstGeom prst="rect">
            <a:avLst/>
          </a:prstGeom>
          <a:solidFill>
            <a:schemeClr val="tx1"/>
          </a:solidFill>
        </p:spPr>
        <p:txBody>
          <a:bodyPr>
            <a:spAutoFit/>
          </a:bodyPr>
          <a:lstStyle/>
          <a:p>
            <a:pPr algn="ctr"/>
            <a:r>
              <a:rPr lang="en-US" sz="5400" dirty="0">
                <a:solidFill>
                  <a:schemeClr val="bg1"/>
                </a:solidFill>
              </a:rPr>
              <a:t>Arrange furniture to allow for smooth teacher and student movement.</a:t>
            </a:r>
          </a:p>
        </p:txBody>
      </p:sp>
      <p:pic>
        <p:nvPicPr>
          <p:cNvPr id="6" name="Picture 2">
            <a:extLst>
              <a:ext uri="{FF2B5EF4-FFF2-40B4-BE49-F238E27FC236}">
                <a16:creationId xmlns:a16="http://schemas.microsoft.com/office/drawing/2014/main" id="{37941EC9-0DBE-4EE9-9273-B49217C22E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9510" y="2259212"/>
            <a:ext cx="523361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67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87B76F5-4B59-4029-B154-09EF834EF60C}"/>
              </a:ext>
            </a:extLst>
          </p:cNvPr>
          <p:cNvSpPr>
            <a:spLocks noGrp="1"/>
          </p:cNvSpPr>
          <p:nvPr>
            <p:ph type="pic" sz="quarter" idx="10"/>
          </p:nvPr>
        </p:nvSpPr>
        <p:spPr/>
      </p:sp>
      <p:sp>
        <p:nvSpPr>
          <p:cNvPr id="4" name="Rectangle 3">
            <a:extLst>
              <a:ext uri="{FF2B5EF4-FFF2-40B4-BE49-F238E27FC236}">
                <a16:creationId xmlns:a16="http://schemas.microsoft.com/office/drawing/2014/main" id="{0558487D-5E59-4B4F-87EE-E0F141B3F352}"/>
              </a:ext>
            </a:extLst>
          </p:cNvPr>
          <p:cNvSpPr/>
          <p:nvPr/>
        </p:nvSpPr>
        <p:spPr>
          <a:xfrm>
            <a:off x="7390263" y="41743"/>
            <a:ext cx="4801737" cy="1754326"/>
          </a:xfrm>
          <a:prstGeom prst="rect">
            <a:avLst/>
          </a:prstGeom>
          <a:solidFill>
            <a:schemeClr val="tx1"/>
          </a:solidFill>
        </p:spPr>
        <p:txBody>
          <a:bodyPr wrap="square">
            <a:spAutoFit/>
          </a:bodyPr>
          <a:lstStyle/>
          <a:p>
            <a:pPr algn="ctr"/>
            <a:r>
              <a:rPr lang="en-US" sz="5400" dirty="0">
                <a:solidFill>
                  <a:schemeClr val="bg1"/>
                </a:solidFill>
              </a:rPr>
              <a:t>Visibility &amp; Mobility</a:t>
            </a:r>
          </a:p>
        </p:txBody>
      </p:sp>
      <p:pic>
        <p:nvPicPr>
          <p:cNvPr id="7" name="Picture 9">
            <a:extLst>
              <a:ext uri="{FF2B5EF4-FFF2-40B4-BE49-F238E27FC236}">
                <a16:creationId xmlns:a16="http://schemas.microsoft.com/office/drawing/2014/main" id="{17411086-934C-44FD-8C4D-9A3D7F64A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13544" y="1873584"/>
            <a:ext cx="3625376" cy="472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Image result for classroom arrangement">
            <a:extLst>
              <a:ext uri="{FF2B5EF4-FFF2-40B4-BE49-F238E27FC236}">
                <a16:creationId xmlns:a16="http://schemas.microsoft.com/office/drawing/2014/main" id="{F0091614-B301-41D9-8D68-CE30AD7B1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7427" y="1615567"/>
            <a:ext cx="4430635" cy="61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B82D909-01BF-4114-A0D0-F2F36B57F6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411" y="41743"/>
            <a:ext cx="2599034" cy="237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786D1E4-2009-4E02-B78C-10F7E5B8DC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7446" y="1"/>
            <a:ext cx="2715904" cy="240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53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781-F6BA-479C-9A62-D7E476FF0FB4}"/>
              </a:ext>
            </a:extLst>
          </p:cNvPr>
          <p:cNvSpPr>
            <a:spLocks noGrp="1"/>
          </p:cNvSpPr>
          <p:nvPr>
            <p:ph type="title"/>
          </p:nvPr>
        </p:nvSpPr>
        <p:spPr>
          <a:xfrm>
            <a:off x="779628" y="296077"/>
            <a:ext cx="10632744" cy="1036850"/>
          </a:xfrm>
        </p:spPr>
        <p:txBody>
          <a:bodyPr>
            <a:normAutofit fontScale="90000"/>
          </a:bodyPr>
          <a:lstStyle/>
          <a:p>
            <a:r>
              <a:rPr lang="en-US" sz="9600" b="1" dirty="0">
                <a:latin typeface="Poor Richard" panose="02080502050505020702" pitchFamily="18" charset="0"/>
              </a:rPr>
              <a:t>FOUNDATIONS:  </a:t>
            </a:r>
            <a:r>
              <a:rPr lang="en-US" sz="6000" dirty="0">
                <a:latin typeface="+mn-lt"/>
              </a:rPr>
              <a:t>Settings</a:t>
            </a:r>
          </a:p>
        </p:txBody>
      </p:sp>
      <p:sp>
        <p:nvSpPr>
          <p:cNvPr id="3" name="Rectangle 2">
            <a:extLst>
              <a:ext uri="{FF2B5EF4-FFF2-40B4-BE49-F238E27FC236}">
                <a16:creationId xmlns:a16="http://schemas.microsoft.com/office/drawing/2014/main" id="{EC794984-F6E4-4FE9-99C9-B66DE04A1BF9}"/>
              </a:ext>
            </a:extLst>
          </p:cNvPr>
          <p:cNvSpPr/>
          <p:nvPr/>
        </p:nvSpPr>
        <p:spPr>
          <a:xfrm>
            <a:off x="-137615" y="1503682"/>
            <a:ext cx="12467230" cy="584775"/>
          </a:xfrm>
          <a:prstGeom prst="rect">
            <a:avLst/>
          </a:prstGeom>
        </p:spPr>
        <p:txBody>
          <a:bodyPr wrap="square">
            <a:spAutoFit/>
          </a:bodyPr>
          <a:lstStyle/>
          <a:p>
            <a:pPr algn="ctr"/>
            <a:r>
              <a:rPr lang="en-US" sz="3200" dirty="0"/>
              <a:t>Effectively design the physical environment of the classroom.</a:t>
            </a:r>
            <a:endParaRPr lang="en-US" sz="3200" i="1" dirty="0">
              <a:latin typeface="Century Gothic" panose="020B0502020202020204" pitchFamily="34" charset="0"/>
            </a:endParaRPr>
          </a:p>
        </p:txBody>
      </p:sp>
      <p:sp>
        <p:nvSpPr>
          <p:cNvPr id="4" name="Rectangle 3">
            <a:extLst>
              <a:ext uri="{FF2B5EF4-FFF2-40B4-BE49-F238E27FC236}">
                <a16:creationId xmlns:a16="http://schemas.microsoft.com/office/drawing/2014/main" id="{0558487D-5E59-4B4F-87EE-E0F141B3F352}"/>
              </a:ext>
            </a:extLst>
          </p:cNvPr>
          <p:cNvSpPr/>
          <p:nvPr/>
        </p:nvSpPr>
        <p:spPr>
          <a:xfrm>
            <a:off x="393510" y="2259212"/>
            <a:ext cx="6096000" cy="4247317"/>
          </a:xfrm>
          <a:prstGeom prst="rect">
            <a:avLst/>
          </a:prstGeom>
          <a:solidFill>
            <a:schemeClr val="tx1"/>
          </a:solidFill>
        </p:spPr>
        <p:txBody>
          <a:bodyPr>
            <a:spAutoFit/>
          </a:bodyPr>
          <a:lstStyle/>
          <a:p>
            <a:pPr algn="ctr"/>
            <a:r>
              <a:rPr lang="en-US" sz="5400" dirty="0">
                <a:solidFill>
                  <a:schemeClr val="bg1"/>
                </a:solidFill>
              </a:rPr>
              <a:t>Assure instructional materials are neat, orderly, &amp; ready for use.</a:t>
            </a:r>
          </a:p>
        </p:txBody>
      </p:sp>
      <p:pic>
        <p:nvPicPr>
          <p:cNvPr id="7" name="Picture 2">
            <a:extLst>
              <a:ext uri="{FF2B5EF4-FFF2-40B4-BE49-F238E27FC236}">
                <a16:creationId xmlns:a16="http://schemas.microsoft.com/office/drawing/2014/main" id="{89DD6564-40FD-4562-9D9D-DA75A4AB92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9511" y="2259212"/>
            <a:ext cx="530898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5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781-F6BA-479C-9A62-D7E476FF0FB4}"/>
              </a:ext>
            </a:extLst>
          </p:cNvPr>
          <p:cNvSpPr>
            <a:spLocks noGrp="1"/>
          </p:cNvSpPr>
          <p:nvPr>
            <p:ph type="title"/>
          </p:nvPr>
        </p:nvSpPr>
        <p:spPr>
          <a:xfrm>
            <a:off x="779628" y="296077"/>
            <a:ext cx="10632744" cy="1036850"/>
          </a:xfrm>
        </p:spPr>
        <p:txBody>
          <a:bodyPr>
            <a:normAutofit fontScale="90000"/>
          </a:bodyPr>
          <a:lstStyle/>
          <a:p>
            <a:r>
              <a:rPr lang="en-US" sz="9600" b="1" dirty="0">
                <a:latin typeface="Poor Richard" panose="02080502050505020702" pitchFamily="18" charset="0"/>
              </a:rPr>
              <a:t>FOUNDATIONS:  </a:t>
            </a:r>
            <a:r>
              <a:rPr lang="en-US" sz="6000" dirty="0">
                <a:latin typeface="+mn-lt"/>
              </a:rPr>
              <a:t>Settings</a:t>
            </a:r>
          </a:p>
        </p:txBody>
      </p:sp>
      <p:sp>
        <p:nvSpPr>
          <p:cNvPr id="3" name="Rectangle 2">
            <a:extLst>
              <a:ext uri="{FF2B5EF4-FFF2-40B4-BE49-F238E27FC236}">
                <a16:creationId xmlns:a16="http://schemas.microsoft.com/office/drawing/2014/main" id="{EC794984-F6E4-4FE9-99C9-B66DE04A1BF9}"/>
              </a:ext>
            </a:extLst>
          </p:cNvPr>
          <p:cNvSpPr/>
          <p:nvPr/>
        </p:nvSpPr>
        <p:spPr>
          <a:xfrm>
            <a:off x="-137615" y="1503682"/>
            <a:ext cx="12467230" cy="584775"/>
          </a:xfrm>
          <a:prstGeom prst="rect">
            <a:avLst/>
          </a:prstGeom>
        </p:spPr>
        <p:txBody>
          <a:bodyPr wrap="square">
            <a:spAutoFit/>
          </a:bodyPr>
          <a:lstStyle/>
          <a:p>
            <a:pPr algn="ctr"/>
            <a:r>
              <a:rPr lang="en-US" sz="3200" dirty="0"/>
              <a:t>Effectively design the physical environment of the classroom.</a:t>
            </a:r>
            <a:endParaRPr lang="en-US" sz="3200" i="1" dirty="0">
              <a:latin typeface="Century Gothic" panose="020B0502020202020204" pitchFamily="34" charset="0"/>
            </a:endParaRPr>
          </a:p>
        </p:txBody>
      </p:sp>
      <p:sp>
        <p:nvSpPr>
          <p:cNvPr id="4" name="Rectangle 3">
            <a:extLst>
              <a:ext uri="{FF2B5EF4-FFF2-40B4-BE49-F238E27FC236}">
                <a16:creationId xmlns:a16="http://schemas.microsoft.com/office/drawing/2014/main" id="{0558487D-5E59-4B4F-87EE-E0F141B3F352}"/>
              </a:ext>
            </a:extLst>
          </p:cNvPr>
          <p:cNvSpPr/>
          <p:nvPr/>
        </p:nvSpPr>
        <p:spPr>
          <a:xfrm>
            <a:off x="393510" y="2259212"/>
            <a:ext cx="6096000" cy="4247317"/>
          </a:xfrm>
          <a:prstGeom prst="rect">
            <a:avLst/>
          </a:prstGeom>
          <a:solidFill>
            <a:schemeClr val="tx1"/>
          </a:solidFill>
        </p:spPr>
        <p:txBody>
          <a:bodyPr>
            <a:spAutoFit/>
          </a:bodyPr>
          <a:lstStyle/>
          <a:p>
            <a:pPr algn="ctr"/>
            <a:r>
              <a:rPr lang="en-US" sz="5400" dirty="0">
                <a:solidFill>
                  <a:schemeClr val="bg1"/>
                </a:solidFill>
              </a:rPr>
              <a:t>Post materials that support critical content and learning strategies.</a:t>
            </a:r>
          </a:p>
        </p:txBody>
      </p:sp>
      <p:pic>
        <p:nvPicPr>
          <p:cNvPr id="6" name="Picture 2">
            <a:extLst>
              <a:ext uri="{FF2B5EF4-FFF2-40B4-BE49-F238E27FC236}">
                <a16:creationId xmlns:a16="http://schemas.microsoft.com/office/drawing/2014/main" id="{B8578CB0-CC93-4BA8-9348-8E7B7D1D0E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9510" y="2259212"/>
            <a:ext cx="5265017" cy="424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2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781-F6BA-479C-9A62-D7E476FF0FB4}"/>
              </a:ext>
            </a:extLst>
          </p:cNvPr>
          <p:cNvSpPr>
            <a:spLocks noGrp="1"/>
          </p:cNvSpPr>
          <p:nvPr>
            <p:ph type="title"/>
          </p:nvPr>
        </p:nvSpPr>
        <p:spPr>
          <a:xfrm>
            <a:off x="779628" y="296077"/>
            <a:ext cx="10632744" cy="1036850"/>
          </a:xfrm>
        </p:spPr>
        <p:txBody>
          <a:bodyPr>
            <a:normAutofit fontScale="90000"/>
          </a:bodyPr>
          <a:lstStyle/>
          <a:p>
            <a:r>
              <a:rPr lang="en-US" sz="9600" b="1" dirty="0">
                <a:latin typeface="Poor Richard" panose="02080502050505020702" pitchFamily="18" charset="0"/>
              </a:rPr>
              <a:t>FOUNDATIONS:  </a:t>
            </a:r>
            <a:r>
              <a:rPr lang="en-US" sz="6000" b="1" dirty="0">
                <a:latin typeface="+mn-lt"/>
              </a:rPr>
              <a:t>Routines</a:t>
            </a:r>
            <a:endParaRPr lang="en-US" sz="6000" dirty="0">
              <a:latin typeface="+mn-lt"/>
            </a:endParaRPr>
          </a:p>
        </p:txBody>
      </p:sp>
      <p:sp>
        <p:nvSpPr>
          <p:cNvPr id="3" name="Rectangle 2">
            <a:extLst>
              <a:ext uri="{FF2B5EF4-FFF2-40B4-BE49-F238E27FC236}">
                <a16:creationId xmlns:a16="http://schemas.microsoft.com/office/drawing/2014/main" id="{EC794984-F6E4-4FE9-99C9-B66DE04A1BF9}"/>
              </a:ext>
            </a:extLst>
          </p:cNvPr>
          <p:cNvSpPr/>
          <p:nvPr/>
        </p:nvSpPr>
        <p:spPr>
          <a:xfrm>
            <a:off x="-137615" y="1503682"/>
            <a:ext cx="12467230" cy="584775"/>
          </a:xfrm>
          <a:prstGeom prst="rect">
            <a:avLst/>
          </a:prstGeom>
        </p:spPr>
        <p:txBody>
          <a:bodyPr wrap="square">
            <a:spAutoFit/>
          </a:bodyPr>
          <a:lstStyle/>
          <a:p>
            <a:pPr algn="ctr"/>
            <a:r>
              <a:rPr lang="en-US" sz="3200" dirty="0"/>
              <a:t>Develop and teach predictable classroom routines.</a:t>
            </a:r>
            <a:endParaRPr lang="en-US" sz="3200" i="1" dirty="0">
              <a:latin typeface="Century Gothic" panose="020B0502020202020204" pitchFamily="34" charset="0"/>
            </a:endParaRPr>
          </a:p>
        </p:txBody>
      </p:sp>
      <p:sp>
        <p:nvSpPr>
          <p:cNvPr id="8" name="Rectangle 7">
            <a:extLst>
              <a:ext uri="{FF2B5EF4-FFF2-40B4-BE49-F238E27FC236}">
                <a16:creationId xmlns:a16="http://schemas.microsoft.com/office/drawing/2014/main" id="{C8A3EC6B-0D2E-46ED-8F1F-1164A31EAA6C}"/>
              </a:ext>
            </a:extLst>
          </p:cNvPr>
          <p:cNvSpPr/>
          <p:nvPr/>
        </p:nvSpPr>
        <p:spPr>
          <a:xfrm>
            <a:off x="10457230" y="6211669"/>
            <a:ext cx="173477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Page 2</a:t>
            </a:r>
          </a:p>
        </p:txBody>
      </p:sp>
      <p:graphicFrame>
        <p:nvGraphicFramePr>
          <p:cNvPr id="10" name="Table 9">
            <a:extLst>
              <a:ext uri="{FF2B5EF4-FFF2-40B4-BE49-F238E27FC236}">
                <a16:creationId xmlns:a16="http://schemas.microsoft.com/office/drawing/2014/main" id="{0DB92CE4-1DB5-4FF8-8FDE-5A1326727F35}"/>
              </a:ext>
            </a:extLst>
          </p:cNvPr>
          <p:cNvGraphicFramePr>
            <a:graphicFrameLocks noGrp="1"/>
          </p:cNvGraphicFramePr>
          <p:nvPr>
            <p:extLst>
              <p:ext uri="{D42A27DB-BD31-4B8C-83A1-F6EECF244321}">
                <p14:modId xmlns:p14="http://schemas.microsoft.com/office/powerpoint/2010/main" val="2391221202"/>
              </p:ext>
            </p:extLst>
          </p:nvPr>
        </p:nvGraphicFramePr>
        <p:xfrm>
          <a:off x="47767" y="2088457"/>
          <a:ext cx="12144234" cy="4046212"/>
        </p:xfrm>
        <a:graphic>
          <a:graphicData uri="http://schemas.openxmlformats.org/drawingml/2006/table">
            <a:tbl>
              <a:tblPr firstRow="1" bandRow="1">
                <a:tableStyleId>{125E5076-3810-47DD-B79F-674D7AD40C01}</a:tableStyleId>
              </a:tblPr>
              <a:tblGrid>
                <a:gridCol w="6072117">
                  <a:extLst>
                    <a:ext uri="{9D8B030D-6E8A-4147-A177-3AD203B41FA5}">
                      <a16:colId xmlns:a16="http://schemas.microsoft.com/office/drawing/2014/main" val="1609019610"/>
                    </a:ext>
                  </a:extLst>
                </a:gridCol>
                <a:gridCol w="6072117">
                  <a:extLst>
                    <a:ext uri="{9D8B030D-6E8A-4147-A177-3AD203B41FA5}">
                      <a16:colId xmlns:a16="http://schemas.microsoft.com/office/drawing/2014/main" val="3585325165"/>
                    </a:ext>
                  </a:extLst>
                </a:gridCol>
              </a:tblGrid>
              <a:tr h="4046212">
                <a:tc>
                  <a:txBody>
                    <a:bodyPr/>
                    <a:lstStyle/>
                    <a:p>
                      <a:pPr marL="457200" marR="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0" dirty="0"/>
                        <a:t>Establish</a:t>
                      </a:r>
                      <a:r>
                        <a:rPr lang="en-US" sz="2800" b="0" baseline="0" dirty="0"/>
                        <a:t> predictable patterns and routines</a:t>
                      </a:r>
                    </a:p>
                    <a:p>
                      <a:pPr marL="457200" indent="-457200" algn="l">
                        <a:buFont typeface="Wingdings" panose="05000000000000000000" pitchFamily="2" charset="2"/>
                        <a:buChar char="ü"/>
                      </a:pPr>
                      <a:r>
                        <a:rPr lang="en-US" sz="2800" b="0" baseline="0" dirty="0"/>
                        <a:t>Promote operation of classroom</a:t>
                      </a:r>
                    </a:p>
                    <a:p>
                      <a:pPr marL="457200" indent="-457200" algn="l">
                        <a:buFont typeface="Wingdings" panose="05000000000000000000" pitchFamily="2" charset="2"/>
                        <a:buChar char="ü"/>
                      </a:pPr>
                      <a:r>
                        <a:rPr lang="en-US" sz="2800" b="0" baseline="0" dirty="0"/>
                        <a:t>Outline the steps for completing specific activities</a:t>
                      </a:r>
                    </a:p>
                    <a:p>
                      <a:pPr marL="457200" indent="-457200" algn="l">
                        <a:buFont typeface="Wingdings" panose="05000000000000000000" pitchFamily="2" charset="2"/>
                        <a:buChar char="ü"/>
                      </a:pPr>
                      <a:r>
                        <a:rPr lang="en-US" sz="2800" b="0" baseline="0" dirty="0"/>
                        <a:t>Teach routines and procedures directly</a:t>
                      </a:r>
                      <a:r>
                        <a:rPr lang="en-US" sz="3000" b="0" baseline="0" dirty="0"/>
                        <a:t>.</a:t>
                      </a:r>
                      <a:endParaRPr lang="en-US" sz="3000" b="0" i="1" dirty="0">
                        <a:latin typeface="+mj-lt"/>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l">
                        <a:buFont typeface="Wingdings" panose="05000000000000000000" pitchFamily="2" charset="2"/>
                        <a:buChar char="ü"/>
                      </a:pPr>
                      <a:r>
                        <a:rPr lang="en-US" sz="2800" b="0" kern="1200" dirty="0"/>
                        <a:t>Recognize students when they successfully follow classroom routines</a:t>
                      </a:r>
                      <a:r>
                        <a:rPr lang="en-US" sz="2800" b="0" kern="1200" baseline="0" dirty="0"/>
                        <a:t> and procedures.</a:t>
                      </a:r>
                    </a:p>
                    <a:p>
                      <a:pPr marL="457200" indent="-457200" algn="l">
                        <a:buFont typeface="Wingdings" panose="05000000000000000000" pitchFamily="2" charset="2"/>
                        <a:buChar char="ü"/>
                      </a:pPr>
                      <a:r>
                        <a:rPr lang="en-US" sz="2800" b="0" kern="1200" baseline="0" dirty="0"/>
                        <a:t>Create routines and procedures for the most problematic areas or times.</a:t>
                      </a:r>
                    </a:p>
                    <a:p>
                      <a:pPr marL="457200" indent="-457200" algn="l">
                        <a:buFont typeface="Wingdings" panose="05000000000000000000" pitchFamily="2" charset="2"/>
                        <a:buChar char="ü"/>
                      </a:pPr>
                      <a:r>
                        <a:rPr lang="en-US" sz="2800" b="0" kern="1200" baseline="0" dirty="0"/>
                        <a:t>Promote self-managed  or student-guided schedules and routines.</a:t>
                      </a:r>
                      <a:endParaRPr lang="en-US" sz="2800" b="0" i="1" kern="1200" baseline="0" dirty="0">
                        <a:solidFill>
                          <a:schemeClr val="dk1"/>
                        </a:solidFill>
                        <a:latin typeface="+mn-lt"/>
                        <a:ea typeface="+mn-ea"/>
                        <a:cs typeface="+mn-cs"/>
                      </a:endParaRPr>
                    </a:p>
                  </a:txBody>
                  <a:tcPr marT="45712" marB="4571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8990996"/>
                  </a:ext>
                </a:extLst>
              </a:tr>
            </a:tbl>
          </a:graphicData>
        </a:graphic>
      </p:graphicFrame>
    </p:spTree>
    <p:extLst>
      <p:ext uri="{BB962C8B-B14F-4D97-AF65-F5344CB8AC3E}">
        <p14:creationId xmlns:p14="http://schemas.microsoft.com/office/powerpoint/2010/main" val="256989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3BF77810-8A4B-418E-845B-12C1DE053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93" y="528887"/>
            <a:ext cx="8255264" cy="598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D517B88-0289-4AC6-837F-94CC16CA3B9A}"/>
              </a:ext>
            </a:extLst>
          </p:cNvPr>
          <p:cNvSpPr/>
          <p:nvPr/>
        </p:nvSpPr>
        <p:spPr>
          <a:xfrm>
            <a:off x="8964304" y="47767"/>
            <a:ext cx="3029803" cy="2862322"/>
          </a:xfrm>
          <a:prstGeom prst="rect">
            <a:avLst/>
          </a:prstGeom>
        </p:spPr>
        <p:txBody>
          <a:bodyPr wrap="square">
            <a:spAutoFit/>
          </a:bodyPr>
          <a:lstStyle/>
          <a:p>
            <a:pPr algn="ctr"/>
            <a:r>
              <a:rPr lang="en-US" sz="3600" dirty="0">
                <a:solidFill>
                  <a:schemeClr val="bg1"/>
                </a:solidFill>
              </a:rPr>
              <a:t>Designing Routines with School-wide Expectations</a:t>
            </a:r>
            <a:endParaRPr lang="en-US" sz="3600" i="1" dirty="0">
              <a:solidFill>
                <a:schemeClr val="bg1"/>
              </a:solidFill>
              <a:latin typeface="Century Gothic" panose="020B0502020202020204" pitchFamily="34" charset="0"/>
            </a:endParaRPr>
          </a:p>
        </p:txBody>
      </p:sp>
      <p:pic>
        <p:nvPicPr>
          <p:cNvPr id="8" name="Picture 4" descr="Image result for eyes and ears">
            <a:extLst>
              <a:ext uri="{FF2B5EF4-FFF2-40B4-BE49-F238E27FC236}">
                <a16:creationId xmlns:a16="http://schemas.microsoft.com/office/drawing/2014/main" id="{01106ACE-0648-49BC-BE67-9543961EC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33688" y="4469641"/>
            <a:ext cx="2267014" cy="2137648"/>
          </a:xfrm>
          <a:prstGeom prst="rect">
            <a:avLst/>
          </a:prstGeom>
          <a:solidFill>
            <a:srgbClr val="FFFFFF">
              <a:shade val="85000"/>
            </a:srgbClr>
          </a:solidFill>
          <a:ln w="76200" cap="rnd">
            <a:solidFill>
              <a:schemeClr val="accent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convex"/>
            <a:contourClr>
              <a:srgbClr val="C0C0C0"/>
            </a:contourClr>
          </a:sp3d>
        </p:spPr>
      </p:pic>
    </p:spTree>
    <p:extLst>
      <p:ext uri="{BB962C8B-B14F-4D97-AF65-F5344CB8AC3E}">
        <p14:creationId xmlns:p14="http://schemas.microsoft.com/office/powerpoint/2010/main" val="323233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E612B-20A3-4A8D-913A-8037D1372C14}"/>
              </a:ext>
            </a:extLst>
          </p:cNvPr>
          <p:cNvPicPr>
            <a:picLocks noChangeAspect="1"/>
          </p:cNvPicPr>
          <p:nvPr/>
        </p:nvPicPr>
        <p:blipFill>
          <a:blip r:embed="rId3"/>
          <a:stretch>
            <a:fillRect/>
          </a:stretch>
        </p:blipFill>
        <p:spPr>
          <a:xfrm>
            <a:off x="152400" y="38100"/>
            <a:ext cx="11887200" cy="6781800"/>
          </a:xfrm>
          <a:prstGeom prst="rect">
            <a:avLst/>
          </a:prstGeom>
        </p:spPr>
      </p:pic>
    </p:spTree>
    <p:extLst>
      <p:ext uri="{BB962C8B-B14F-4D97-AF65-F5344CB8AC3E}">
        <p14:creationId xmlns:p14="http://schemas.microsoft.com/office/powerpoint/2010/main" val="146296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80BC5-2133-42D2-BDD1-FF6CBF50CA14}"/>
              </a:ext>
            </a:extLst>
          </p:cNvPr>
          <p:cNvPicPr/>
          <p:nvPr/>
        </p:nvPicPr>
        <p:blipFill>
          <a:blip r:embed="rId3">
            <a:extLst>
              <a:ext uri="{28A0092B-C50C-407E-A947-70E740481C1C}">
                <a14:useLocalDpi xmlns:a14="http://schemas.microsoft.com/office/drawing/2010/main" val="0"/>
              </a:ext>
            </a:extLst>
          </a:blip>
          <a:stretch>
            <a:fillRect/>
          </a:stretch>
        </p:blipFill>
        <p:spPr>
          <a:xfrm>
            <a:off x="58652" y="129654"/>
            <a:ext cx="7741044" cy="6571397"/>
          </a:xfrm>
          <a:prstGeom prst="rect">
            <a:avLst/>
          </a:prstGeom>
        </p:spPr>
      </p:pic>
      <p:pic>
        <p:nvPicPr>
          <p:cNvPr id="3" name="Picture 2">
            <a:extLst>
              <a:ext uri="{FF2B5EF4-FFF2-40B4-BE49-F238E27FC236}">
                <a16:creationId xmlns:a16="http://schemas.microsoft.com/office/drawing/2014/main" id="{BAD1AC03-7C70-4520-A881-6267A262B29A}"/>
              </a:ext>
            </a:extLst>
          </p:cNvPr>
          <p:cNvPicPr>
            <a:picLocks noChangeAspect="1"/>
          </p:cNvPicPr>
          <p:nvPr/>
        </p:nvPicPr>
        <p:blipFill>
          <a:blip r:embed="rId4"/>
          <a:stretch>
            <a:fillRect/>
          </a:stretch>
        </p:blipFill>
        <p:spPr>
          <a:xfrm>
            <a:off x="7884345" y="382137"/>
            <a:ext cx="4194412" cy="6093725"/>
          </a:xfrm>
          <a:prstGeom prst="rect">
            <a:avLst/>
          </a:prstGeom>
        </p:spPr>
      </p:pic>
    </p:spTree>
    <p:extLst>
      <p:ext uri="{BB962C8B-B14F-4D97-AF65-F5344CB8AC3E}">
        <p14:creationId xmlns:p14="http://schemas.microsoft.com/office/powerpoint/2010/main" val="225505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756FDD4-F673-4C7F-B378-D22FEA8EF18C}"/>
              </a:ext>
            </a:extLst>
          </p:cNvPr>
          <p:cNvSpPr>
            <a:spLocks noGrp="1"/>
          </p:cNvSpPr>
          <p:nvPr>
            <p:ph type="subTitle" idx="1"/>
          </p:nvPr>
        </p:nvSpPr>
        <p:spPr>
          <a:xfrm>
            <a:off x="7071360" y="174438"/>
            <a:ext cx="5120640" cy="1600200"/>
          </a:xfrm>
        </p:spPr>
        <p:txBody>
          <a:bodyPr>
            <a:normAutofit fontScale="25000" lnSpcReduction="20000"/>
          </a:bodyPr>
          <a:lstStyle/>
          <a:p>
            <a:pPr algn="ctr"/>
            <a:r>
              <a:rPr lang="en-US" sz="38400" b="1" dirty="0">
                <a:solidFill>
                  <a:schemeClr val="bg1"/>
                </a:solidFill>
                <a:latin typeface="Poor Richard" panose="02080502050505020702" pitchFamily="18" charset="0"/>
              </a:rPr>
              <a:t>Designing</a:t>
            </a:r>
          </a:p>
          <a:p>
            <a:pPr algn="ctr"/>
            <a:r>
              <a:rPr lang="en-US" sz="38400" b="1" dirty="0">
                <a:solidFill>
                  <a:schemeClr val="bg1"/>
                </a:solidFill>
                <a:latin typeface="Poor Richard" panose="02080502050505020702" pitchFamily="18" charset="0"/>
              </a:rPr>
              <a:t>Your Classroom</a:t>
            </a:r>
          </a:p>
          <a:p>
            <a:pPr algn="ctr"/>
            <a:r>
              <a:rPr lang="en-US" sz="38400" b="1" dirty="0">
                <a:solidFill>
                  <a:schemeClr val="bg1"/>
                </a:solidFill>
                <a:latin typeface="Poor Richard" panose="02080502050505020702" pitchFamily="18" charset="0"/>
              </a:rPr>
              <a:t>Matrix</a:t>
            </a:r>
          </a:p>
          <a:p>
            <a:endParaRPr lang="en-US" sz="8000" b="1" dirty="0">
              <a:solidFill>
                <a:schemeClr val="tx1"/>
              </a:solidFill>
              <a:latin typeface="Poor Richard" panose="02080502050505020702" pitchFamily="18" charset="0"/>
            </a:endParaRPr>
          </a:p>
          <a:p>
            <a:endParaRPr lang="en-US" sz="7100" b="1" dirty="0">
              <a:solidFill>
                <a:schemeClr val="tx1"/>
              </a:solidFill>
              <a:latin typeface="Poor Richard" panose="02080502050505020702" pitchFamily="18" charset="0"/>
            </a:endParaRPr>
          </a:p>
          <a:p>
            <a:endParaRPr lang="en-US" sz="5800" b="1" dirty="0">
              <a:solidFill>
                <a:schemeClr val="bg1"/>
              </a:solidFill>
              <a:latin typeface="Poor Richard" panose="02080502050505020702" pitchFamily="18" charset="0"/>
            </a:endParaRPr>
          </a:p>
          <a:p>
            <a:endParaRPr lang="en-US" sz="5800" b="1" dirty="0">
              <a:solidFill>
                <a:schemeClr val="bg1"/>
              </a:solidFill>
              <a:latin typeface="Poor Richard" panose="02080502050505020702" pitchFamily="18" charset="0"/>
            </a:endParaRPr>
          </a:p>
        </p:txBody>
      </p:sp>
      <p:sp>
        <p:nvSpPr>
          <p:cNvPr id="3" name="Rectangle 2">
            <a:extLst>
              <a:ext uri="{FF2B5EF4-FFF2-40B4-BE49-F238E27FC236}">
                <a16:creationId xmlns:a16="http://schemas.microsoft.com/office/drawing/2014/main" id="{3DB03739-34A7-4FDF-884F-1F5C2BA277DA}"/>
              </a:ext>
            </a:extLst>
          </p:cNvPr>
          <p:cNvSpPr/>
          <p:nvPr/>
        </p:nvSpPr>
        <p:spPr>
          <a:xfrm>
            <a:off x="366632" y="839516"/>
            <a:ext cx="5992346" cy="1569660"/>
          </a:xfrm>
          <a:prstGeom prst="rect">
            <a:avLst/>
          </a:prstGeom>
        </p:spPr>
        <p:txBody>
          <a:bodyPr wrap="none">
            <a:spAutoFit/>
          </a:bodyPr>
          <a:lstStyle/>
          <a:p>
            <a:r>
              <a:rPr lang="en-US" sz="4800" dirty="0">
                <a:ln w="9525">
                  <a:solidFill>
                    <a:schemeClr val="bg1"/>
                  </a:solidFill>
                  <a:prstDash val="solid"/>
                </a:ln>
                <a:latin typeface="Poor Richard" panose="02080502050505020702" pitchFamily="18" charset="0"/>
              </a:rPr>
              <a:t>STEP 1:  Frame it</a:t>
            </a:r>
          </a:p>
          <a:p>
            <a:r>
              <a:rPr lang="en-US" sz="4800" dirty="0">
                <a:ln w="9525">
                  <a:solidFill>
                    <a:schemeClr val="bg1"/>
                  </a:solidFill>
                  <a:prstDash val="solid"/>
                </a:ln>
                <a:latin typeface="Poor Richard" panose="02080502050505020702" pitchFamily="18" charset="0"/>
              </a:rPr>
              <a:t>STEP 2:  Doing it together</a:t>
            </a:r>
          </a:p>
        </p:txBody>
      </p:sp>
      <p:pic>
        <p:nvPicPr>
          <p:cNvPr id="10" name="Picture 9" descr="Image result for blue flag">
            <a:extLst>
              <a:ext uri="{FF2B5EF4-FFF2-40B4-BE49-F238E27FC236}">
                <a16:creationId xmlns:a16="http://schemas.microsoft.com/office/drawing/2014/main" id="{08C8F88C-6E5C-48D4-BF71-601BA71730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27" y="71817"/>
            <a:ext cx="1718197" cy="1449908"/>
          </a:xfrm>
          <a:prstGeom prst="rect">
            <a:avLst/>
          </a:prstGeom>
          <a:noFill/>
          <a:ln>
            <a:noFill/>
          </a:ln>
        </p:spPr>
      </p:pic>
      <p:graphicFrame>
        <p:nvGraphicFramePr>
          <p:cNvPr id="11" name="Table 10">
            <a:extLst>
              <a:ext uri="{FF2B5EF4-FFF2-40B4-BE49-F238E27FC236}">
                <a16:creationId xmlns:a16="http://schemas.microsoft.com/office/drawing/2014/main" id="{2937BE7B-8013-456B-AFF6-2EF874ED9B87}"/>
              </a:ext>
            </a:extLst>
          </p:cNvPr>
          <p:cNvGraphicFramePr>
            <a:graphicFrameLocks noGrp="1"/>
          </p:cNvGraphicFramePr>
          <p:nvPr>
            <p:extLst>
              <p:ext uri="{D42A27DB-BD31-4B8C-83A1-F6EECF244321}">
                <p14:modId xmlns:p14="http://schemas.microsoft.com/office/powerpoint/2010/main" val="3073462173"/>
              </p:ext>
            </p:extLst>
          </p:nvPr>
        </p:nvGraphicFramePr>
        <p:xfrm>
          <a:off x="205257" y="2409176"/>
          <a:ext cx="6792595" cy="4390582"/>
        </p:xfrm>
        <a:graphic>
          <a:graphicData uri="http://schemas.openxmlformats.org/drawingml/2006/table">
            <a:tbl>
              <a:tblPr bandRow="1">
                <a:tableStyleId>{073A0DAA-6AF3-43AB-8588-CEC1D06C72B9}</a:tableStyleId>
              </a:tblPr>
              <a:tblGrid>
                <a:gridCol w="1712253">
                  <a:extLst>
                    <a:ext uri="{9D8B030D-6E8A-4147-A177-3AD203B41FA5}">
                      <a16:colId xmlns:a16="http://schemas.microsoft.com/office/drawing/2014/main" val="3920393159"/>
                    </a:ext>
                  </a:extLst>
                </a:gridCol>
                <a:gridCol w="1501254">
                  <a:extLst>
                    <a:ext uri="{9D8B030D-6E8A-4147-A177-3AD203B41FA5}">
                      <a16:colId xmlns:a16="http://schemas.microsoft.com/office/drawing/2014/main" val="2128159753"/>
                    </a:ext>
                  </a:extLst>
                </a:gridCol>
                <a:gridCol w="1726442">
                  <a:extLst>
                    <a:ext uri="{9D8B030D-6E8A-4147-A177-3AD203B41FA5}">
                      <a16:colId xmlns:a16="http://schemas.microsoft.com/office/drawing/2014/main" val="937862807"/>
                    </a:ext>
                  </a:extLst>
                </a:gridCol>
                <a:gridCol w="1852646">
                  <a:extLst>
                    <a:ext uri="{9D8B030D-6E8A-4147-A177-3AD203B41FA5}">
                      <a16:colId xmlns:a16="http://schemas.microsoft.com/office/drawing/2014/main" val="3152076672"/>
                    </a:ext>
                  </a:extLst>
                </a:gridCol>
              </a:tblGrid>
              <a:tr h="172085">
                <a:tc>
                  <a:txBody>
                    <a:bodyPr/>
                    <a:lstStyle/>
                    <a:p>
                      <a:pPr marL="0" marR="0" algn="ctr">
                        <a:lnSpc>
                          <a:spcPct val="107000"/>
                        </a:lnSpc>
                        <a:spcBef>
                          <a:spcPts val="0"/>
                        </a:spcBef>
                        <a:spcAft>
                          <a:spcPts val="0"/>
                        </a:spcAft>
                      </a:pPr>
                      <a:r>
                        <a:rPr lang="en-US" sz="1000">
                          <a:effectLst/>
                        </a:rPr>
                        <a:t>Guidelines:</a:t>
                      </a:r>
                      <a:endParaRPr lang="en-US" sz="1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This means:</a:t>
                      </a:r>
                      <a:endParaRPr lang="en-US" sz="1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Example:</a:t>
                      </a:r>
                      <a:endParaRPr lang="en-US" sz="1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Non-example:</a:t>
                      </a:r>
                      <a:endParaRPr lang="en-US" sz="1000"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0275181"/>
                  </a:ext>
                </a:extLst>
              </a:tr>
              <a:tr h="344805">
                <a:tc>
                  <a:txBody>
                    <a:bodyPr/>
                    <a:lstStyle/>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Observable</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can see it</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Raise hand and wait to be called on</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Be your best</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21726681"/>
                  </a:ext>
                </a:extLst>
              </a:tr>
              <a:tr h="172085">
                <a:tc>
                  <a:txBody>
                    <a:bodyPr/>
                    <a:lstStyle/>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Measurable</a:t>
                      </a:r>
                    </a:p>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can count it</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Bring materials </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dirty="0">
                          <a:solidFill>
                            <a:srgbClr val="000000"/>
                          </a:solidFill>
                          <a:effectLst/>
                        </a:rPr>
                        <a:t>Be ready to learn</a:t>
                      </a:r>
                      <a:endParaRPr lang="en-US" sz="14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242764326"/>
                  </a:ext>
                </a:extLst>
              </a:tr>
              <a:tr h="344805">
                <a:tc>
                  <a:txBody>
                    <a:bodyPr/>
                    <a:lstStyle/>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Positively Stated</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tell students what TO do</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Hands and feet to self</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No fighting</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812903647"/>
                  </a:ext>
                </a:extLst>
              </a:tr>
              <a:tr h="382270">
                <a:tc>
                  <a:txBody>
                    <a:bodyPr/>
                    <a:lstStyle/>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Understandable</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The vocabulary is appropriate for age/grade level</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Hands and feet to self</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Maintain personal space (K_1 rule) </a:t>
                      </a:r>
                    </a:p>
                    <a:p>
                      <a:pPr marL="0" marR="0">
                        <a:lnSpc>
                          <a:spcPct val="107000"/>
                        </a:lnSpc>
                        <a:spcBef>
                          <a:spcPts val="0"/>
                        </a:spcBef>
                        <a:spcAft>
                          <a:spcPts val="0"/>
                        </a:spcAft>
                      </a:pPr>
                      <a:r>
                        <a:rPr lang="en-US" sz="1400" i="1">
                          <a:solidFill>
                            <a:srgbClr val="000000"/>
                          </a:solidFill>
                          <a:effectLst/>
                        </a:rPr>
                        <a:t>*children this age do not have a concept of “personal space.”</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159175539"/>
                  </a:ext>
                </a:extLst>
              </a:tr>
              <a:tr h="344805">
                <a:tc>
                  <a:txBody>
                    <a:bodyPr/>
                    <a:lstStyle/>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Always Applicable</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am able to consistently enforce</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Stay in assigned area</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dirty="0">
                          <a:solidFill>
                            <a:srgbClr val="000000"/>
                          </a:solidFill>
                          <a:effectLst/>
                        </a:rPr>
                        <a:t>Remain seated until given permission to leave</a:t>
                      </a:r>
                      <a:endParaRPr lang="en-US" sz="14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020997288"/>
                  </a:ext>
                </a:extLst>
              </a:tr>
            </a:tbl>
          </a:graphicData>
        </a:graphic>
      </p:graphicFrame>
      <p:sp>
        <p:nvSpPr>
          <p:cNvPr id="6" name="Rectangle 5">
            <a:extLst>
              <a:ext uri="{FF2B5EF4-FFF2-40B4-BE49-F238E27FC236}">
                <a16:creationId xmlns:a16="http://schemas.microsoft.com/office/drawing/2014/main" id="{6DB4CD54-2D2B-4BB2-AA12-A57DB09AADBE}"/>
              </a:ext>
            </a:extLst>
          </p:cNvPr>
          <p:cNvSpPr/>
          <p:nvPr/>
        </p:nvSpPr>
        <p:spPr>
          <a:xfrm>
            <a:off x="0" y="174438"/>
            <a:ext cx="851516" cy="769441"/>
          </a:xfrm>
          <a:prstGeom prst="rect">
            <a:avLst/>
          </a:prstGeom>
          <a:noFill/>
        </p:spPr>
        <p:txBody>
          <a:bodyPr wrap="none" lIns="91440" tIns="45720" rIns="91440" bIns="45720">
            <a:spAutoFit/>
          </a:bodyPr>
          <a:lstStyle/>
          <a:p>
            <a:pPr algn="ctr"/>
            <a:r>
              <a:rPr lang="en-US" sz="4400" b="1" spc="50" dirty="0">
                <a:ln w="0"/>
                <a:solidFill>
                  <a:schemeClr val="bg2"/>
                </a:solidFill>
                <a:effectLst>
                  <a:innerShdw blurRad="63500" dist="50800" dir="13500000">
                    <a:srgbClr val="000000">
                      <a:alpha val="50000"/>
                    </a:srgbClr>
                  </a:innerShdw>
                </a:effectLst>
              </a:rPr>
              <a:t>#1</a:t>
            </a:r>
          </a:p>
        </p:txBody>
      </p:sp>
    </p:spTree>
    <p:extLst>
      <p:ext uri="{BB962C8B-B14F-4D97-AF65-F5344CB8AC3E}">
        <p14:creationId xmlns:p14="http://schemas.microsoft.com/office/powerpoint/2010/main" val="283140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756FDD4-F673-4C7F-B378-D22FEA8EF18C}"/>
              </a:ext>
            </a:extLst>
          </p:cNvPr>
          <p:cNvSpPr>
            <a:spLocks noGrp="1"/>
          </p:cNvSpPr>
          <p:nvPr>
            <p:ph type="subTitle" idx="1"/>
          </p:nvPr>
        </p:nvSpPr>
        <p:spPr>
          <a:xfrm>
            <a:off x="7071360" y="559158"/>
            <a:ext cx="5120640" cy="1600200"/>
          </a:xfrm>
        </p:spPr>
        <p:txBody>
          <a:bodyPr>
            <a:normAutofit fontScale="25000" lnSpcReduction="20000"/>
          </a:bodyPr>
          <a:lstStyle/>
          <a:p>
            <a:pPr algn="ctr"/>
            <a:r>
              <a:rPr lang="en-US" sz="38400" b="1" dirty="0">
                <a:solidFill>
                  <a:schemeClr val="bg1"/>
                </a:solidFill>
                <a:latin typeface="Poor Richard" panose="02080502050505020702" pitchFamily="18" charset="0"/>
              </a:rPr>
              <a:t>Step 3: </a:t>
            </a:r>
            <a:r>
              <a:rPr lang="en-US" sz="38400" dirty="0">
                <a:solidFill>
                  <a:schemeClr val="bg1"/>
                </a:solidFill>
                <a:latin typeface="Poor Richard" panose="02080502050505020702" pitchFamily="18" charset="0"/>
              </a:rPr>
              <a:t>Putting </a:t>
            </a:r>
          </a:p>
          <a:p>
            <a:pPr algn="ctr"/>
            <a:r>
              <a:rPr lang="en-US" sz="38400" dirty="0">
                <a:solidFill>
                  <a:schemeClr val="bg1"/>
                </a:solidFill>
                <a:latin typeface="Poor Richard" panose="02080502050505020702" pitchFamily="18" charset="0"/>
              </a:rPr>
              <a:t>it </a:t>
            </a:r>
          </a:p>
          <a:p>
            <a:pPr algn="ctr"/>
            <a:r>
              <a:rPr lang="en-US" sz="38400" dirty="0">
                <a:solidFill>
                  <a:schemeClr val="bg1"/>
                </a:solidFill>
                <a:latin typeface="Poor Richard" panose="02080502050505020702" pitchFamily="18" charset="0"/>
              </a:rPr>
              <a:t>all together</a:t>
            </a:r>
          </a:p>
          <a:p>
            <a:endParaRPr lang="en-US" sz="8000" b="1" dirty="0">
              <a:solidFill>
                <a:schemeClr val="tx1"/>
              </a:solidFill>
              <a:latin typeface="Poor Richard" panose="02080502050505020702" pitchFamily="18" charset="0"/>
            </a:endParaRPr>
          </a:p>
          <a:p>
            <a:endParaRPr lang="en-US" sz="7100" b="1" dirty="0">
              <a:solidFill>
                <a:schemeClr val="tx1"/>
              </a:solidFill>
              <a:latin typeface="Poor Richard" panose="02080502050505020702" pitchFamily="18" charset="0"/>
            </a:endParaRPr>
          </a:p>
          <a:p>
            <a:endParaRPr lang="en-US" sz="5800" b="1" dirty="0">
              <a:solidFill>
                <a:schemeClr val="bg1"/>
              </a:solidFill>
              <a:latin typeface="Poor Richard" panose="02080502050505020702" pitchFamily="18" charset="0"/>
            </a:endParaRPr>
          </a:p>
          <a:p>
            <a:endParaRPr lang="en-US" sz="5800" b="1" dirty="0">
              <a:solidFill>
                <a:schemeClr val="bg1"/>
              </a:solidFill>
              <a:latin typeface="Poor Richard" panose="02080502050505020702" pitchFamily="18" charset="0"/>
            </a:endParaRPr>
          </a:p>
        </p:txBody>
      </p:sp>
      <p:pic>
        <p:nvPicPr>
          <p:cNvPr id="10" name="Picture 9" descr="Image result for blue flag">
            <a:extLst>
              <a:ext uri="{FF2B5EF4-FFF2-40B4-BE49-F238E27FC236}">
                <a16:creationId xmlns:a16="http://schemas.microsoft.com/office/drawing/2014/main" id="{08C8F88C-6E5C-48D4-BF71-601BA71730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27" y="71817"/>
            <a:ext cx="1718197" cy="1449908"/>
          </a:xfrm>
          <a:prstGeom prst="rect">
            <a:avLst/>
          </a:prstGeom>
          <a:noFill/>
          <a:ln>
            <a:noFill/>
          </a:ln>
        </p:spPr>
      </p:pic>
      <p:sp>
        <p:nvSpPr>
          <p:cNvPr id="6" name="Rectangle 5">
            <a:extLst>
              <a:ext uri="{FF2B5EF4-FFF2-40B4-BE49-F238E27FC236}">
                <a16:creationId xmlns:a16="http://schemas.microsoft.com/office/drawing/2014/main" id="{6DB4CD54-2D2B-4BB2-AA12-A57DB09AADBE}"/>
              </a:ext>
            </a:extLst>
          </p:cNvPr>
          <p:cNvSpPr/>
          <p:nvPr/>
        </p:nvSpPr>
        <p:spPr>
          <a:xfrm>
            <a:off x="0" y="174438"/>
            <a:ext cx="851515" cy="769441"/>
          </a:xfrm>
          <a:prstGeom prst="rect">
            <a:avLst/>
          </a:prstGeom>
          <a:noFill/>
        </p:spPr>
        <p:txBody>
          <a:bodyPr wrap="none" lIns="91440" tIns="45720" rIns="91440" bIns="45720">
            <a:spAutoFit/>
          </a:bodyPr>
          <a:lstStyle/>
          <a:p>
            <a:pPr algn="ctr"/>
            <a:r>
              <a:rPr lang="en-US" sz="4400" b="1" spc="50" dirty="0">
                <a:ln w="0"/>
                <a:solidFill>
                  <a:schemeClr val="bg2"/>
                </a:solidFill>
                <a:effectLst>
                  <a:innerShdw blurRad="63500" dist="50800" dir="13500000">
                    <a:srgbClr val="000000">
                      <a:alpha val="50000"/>
                    </a:srgbClr>
                  </a:innerShdw>
                </a:effectLst>
              </a:rPr>
              <a:t>#2</a:t>
            </a:r>
          </a:p>
        </p:txBody>
      </p:sp>
      <p:pic>
        <p:nvPicPr>
          <p:cNvPr id="2" name="Picture 1">
            <a:extLst>
              <a:ext uri="{FF2B5EF4-FFF2-40B4-BE49-F238E27FC236}">
                <a16:creationId xmlns:a16="http://schemas.microsoft.com/office/drawing/2014/main" id="{8B547DDE-8336-4DAC-A6BA-73530D8D1BC7}"/>
              </a:ext>
            </a:extLst>
          </p:cNvPr>
          <p:cNvPicPr>
            <a:picLocks noChangeAspect="1"/>
          </p:cNvPicPr>
          <p:nvPr/>
        </p:nvPicPr>
        <p:blipFill>
          <a:blip r:embed="rId4"/>
          <a:stretch>
            <a:fillRect/>
          </a:stretch>
        </p:blipFill>
        <p:spPr>
          <a:xfrm>
            <a:off x="0" y="0"/>
            <a:ext cx="6045958" cy="6858000"/>
          </a:xfrm>
          <a:prstGeom prst="rect">
            <a:avLst/>
          </a:prstGeom>
        </p:spPr>
      </p:pic>
    </p:spTree>
    <p:extLst>
      <p:ext uri="{BB962C8B-B14F-4D97-AF65-F5344CB8AC3E}">
        <p14:creationId xmlns:p14="http://schemas.microsoft.com/office/powerpoint/2010/main" val="205997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8B88-482B-421B-AD9D-154E617205D0}"/>
              </a:ext>
            </a:extLst>
          </p:cNvPr>
          <p:cNvSpPr>
            <a:spLocks noGrp="1"/>
          </p:cNvSpPr>
          <p:nvPr>
            <p:ph type="ctrTitle"/>
          </p:nvPr>
        </p:nvSpPr>
        <p:spPr>
          <a:xfrm>
            <a:off x="193885" y="5315592"/>
            <a:ext cx="7498081" cy="2560320"/>
          </a:xfrm>
        </p:spPr>
        <p:txBody>
          <a:bodyPr>
            <a:noAutofit/>
          </a:bodyPr>
          <a:lstStyle/>
          <a:p>
            <a:r>
              <a:rPr lang="en-US"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t>
            </a:r>
            <a:r>
              <a:rPr lang="en-US" sz="9600" dirty="0"/>
              <a:t>ulti</a:t>
            </a:r>
            <a:br>
              <a:rPr lang="en-US" sz="9600" dirty="0"/>
            </a:br>
            <a:r>
              <a:rPr lang="en-US"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a:t>
            </a:r>
            <a:r>
              <a:rPr lang="en-US" sz="9600" dirty="0"/>
              <a:t>iered</a:t>
            </a:r>
            <a:br>
              <a:rPr lang="en-US" sz="9600" dirty="0"/>
            </a:br>
            <a:r>
              <a:rPr lang="en-US"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t>
            </a:r>
            <a:r>
              <a:rPr lang="en-US" sz="9600" dirty="0"/>
              <a:t>ystems of </a:t>
            </a:r>
            <a:r>
              <a:rPr lang="en-US"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t>
            </a:r>
            <a:r>
              <a:rPr lang="en-US" sz="9600" dirty="0"/>
              <a:t>upport</a:t>
            </a:r>
            <a:br>
              <a:rPr lang="en-US" sz="8800" dirty="0"/>
            </a:br>
            <a:br>
              <a:rPr lang="en-US" sz="8800" dirty="0"/>
            </a:br>
            <a:endParaRPr lang="en-US" sz="8800" dirty="0"/>
          </a:p>
        </p:txBody>
      </p:sp>
      <p:pic>
        <p:nvPicPr>
          <p:cNvPr id="6" name="Picture Placeholder 5">
            <a:extLst>
              <a:ext uri="{FF2B5EF4-FFF2-40B4-BE49-F238E27FC236}">
                <a16:creationId xmlns:a16="http://schemas.microsoft.com/office/drawing/2014/main" id="{C5347319-36EB-4478-A62D-FFB57F59CA86}"/>
              </a:ext>
            </a:extLst>
          </p:cNvPr>
          <p:cNvPicPr>
            <a:picLocks noGrp="1" noChangeAspect="1"/>
          </p:cNvPicPr>
          <p:nvPr>
            <p:ph type="pic" sz="quarter" idx="10"/>
          </p:nvPr>
        </p:nvPicPr>
        <p:blipFill>
          <a:blip r:embed="rId3"/>
          <a:srcRect l="10278" r="10278"/>
          <a:stretch>
            <a:fillRect/>
          </a:stretch>
        </p:blipFill>
        <p:spPr>
          <a:xfrm>
            <a:off x="6743700" y="0"/>
            <a:ext cx="5448300" cy="6858000"/>
          </a:xfrm>
        </p:spPr>
      </p:pic>
      <p:sp>
        <p:nvSpPr>
          <p:cNvPr id="3" name="Rectangle 2">
            <a:extLst>
              <a:ext uri="{FF2B5EF4-FFF2-40B4-BE49-F238E27FC236}">
                <a16:creationId xmlns:a16="http://schemas.microsoft.com/office/drawing/2014/main" id="{F2BC4753-2DED-4C20-B09A-F10B85ADB924}"/>
              </a:ext>
            </a:extLst>
          </p:cNvPr>
          <p:cNvSpPr/>
          <p:nvPr/>
        </p:nvSpPr>
        <p:spPr>
          <a:xfrm>
            <a:off x="8654966" y="4094112"/>
            <a:ext cx="1625766" cy="923330"/>
          </a:xfrm>
          <a:prstGeom prst="rect">
            <a:avLst/>
          </a:prstGeom>
          <a:noFill/>
        </p:spPr>
        <p:txBody>
          <a:bodyPr wrap="none" lIns="91440" tIns="45720" rIns="91440" bIns="45720">
            <a:prstTxWarp prst="textChevronInverted">
              <a:avLst/>
            </a:prstTxWarp>
            <a:spAutoFit/>
          </a:bodyPr>
          <a:lstStyle/>
          <a:p>
            <a:pPr algn="ctr"/>
            <a:r>
              <a:rPr lang="en-US" sz="5400" dirty="0">
                <a:ln w="6600">
                  <a:solidFill>
                    <a:schemeClr val="accent2"/>
                  </a:solidFill>
                  <a:prstDash val="solid"/>
                </a:ln>
                <a:solidFill>
                  <a:srgbClr val="FFFFFF"/>
                </a:solidFill>
                <a:effectLst>
                  <a:outerShdw dist="38100" dir="2700000" algn="tl" rotWithShape="0">
                    <a:schemeClr val="accent2"/>
                  </a:outerShdw>
                </a:effectLst>
              </a:rPr>
              <a:t>Tier I</a:t>
            </a:r>
          </a:p>
        </p:txBody>
      </p:sp>
      <p:sp>
        <p:nvSpPr>
          <p:cNvPr id="9" name="Rectangle 8">
            <a:extLst>
              <a:ext uri="{FF2B5EF4-FFF2-40B4-BE49-F238E27FC236}">
                <a16:creationId xmlns:a16="http://schemas.microsoft.com/office/drawing/2014/main" id="{C18864FE-5519-4976-9889-9A6475DA308A}"/>
              </a:ext>
            </a:extLst>
          </p:cNvPr>
          <p:cNvSpPr/>
          <p:nvPr/>
        </p:nvSpPr>
        <p:spPr>
          <a:xfrm>
            <a:off x="8654966" y="2338781"/>
            <a:ext cx="1625766" cy="923330"/>
          </a:xfrm>
          <a:prstGeom prst="rect">
            <a:avLst/>
          </a:prstGeom>
          <a:noFill/>
        </p:spPr>
        <p:txBody>
          <a:bodyPr wrap="none" lIns="91440" tIns="45720" rIns="91440" bIns="45720">
            <a:prstTxWarp prst="textChevronInverted">
              <a:avLst/>
            </a:prstTxWarp>
            <a:spAutoFit/>
          </a:bodyPr>
          <a:lstStyle/>
          <a:p>
            <a:pPr algn="ctr"/>
            <a:r>
              <a:rPr lang="en-US" sz="5400" dirty="0">
                <a:ln w="6600">
                  <a:solidFill>
                    <a:schemeClr val="accent2"/>
                  </a:solidFill>
                  <a:prstDash val="solid"/>
                </a:ln>
                <a:solidFill>
                  <a:srgbClr val="FFFFFF"/>
                </a:solidFill>
                <a:effectLst>
                  <a:outerShdw dist="38100" dir="2700000" algn="tl" rotWithShape="0">
                    <a:schemeClr val="accent2"/>
                  </a:outerShdw>
                </a:effectLst>
              </a:rPr>
              <a:t>Tier 2</a:t>
            </a:r>
          </a:p>
        </p:txBody>
      </p:sp>
      <p:sp>
        <p:nvSpPr>
          <p:cNvPr id="10" name="Rectangle 9">
            <a:extLst>
              <a:ext uri="{FF2B5EF4-FFF2-40B4-BE49-F238E27FC236}">
                <a16:creationId xmlns:a16="http://schemas.microsoft.com/office/drawing/2014/main" id="{B3577063-82E2-4861-A240-5F20DBB1256A}"/>
              </a:ext>
            </a:extLst>
          </p:cNvPr>
          <p:cNvSpPr/>
          <p:nvPr/>
        </p:nvSpPr>
        <p:spPr>
          <a:xfrm>
            <a:off x="8654966" y="882897"/>
            <a:ext cx="1625766" cy="923330"/>
          </a:xfrm>
          <a:prstGeom prst="rect">
            <a:avLst/>
          </a:prstGeom>
          <a:noFill/>
        </p:spPr>
        <p:txBody>
          <a:bodyPr wrap="none" lIns="91440" tIns="45720" rIns="91440" bIns="45720">
            <a:prstTxWarp prst="textChevronInverted">
              <a:avLst/>
            </a:prstTxWarp>
            <a:spAutoFit/>
          </a:bodyPr>
          <a:lstStyle/>
          <a:p>
            <a:pPr algn="ctr"/>
            <a:r>
              <a:rPr lang="en-US" sz="5400" dirty="0">
                <a:ln w="6600">
                  <a:solidFill>
                    <a:schemeClr val="accent2"/>
                  </a:solidFill>
                  <a:prstDash val="solid"/>
                </a:ln>
                <a:solidFill>
                  <a:srgbClr val="FFFFFF"/>
                </a:solidFill>
                <a:effectLst>
                  <a:outerShdw dist="38100" dir="2700000" algn="tl" rotWithShape="0">
                    <a:schemeClr val="accent2"/>
                  </a:outerShdw>
                </a:effectLst>
              </a:rPr>
              <a:t>Tier 3</a:t>
            </a:r>
          </a:p>
        </p:txBody>
      </p:sp>
      <p:sp>
        <p:nvSpPr>
          <p:cNvPr id="5" name="Rectangle 4">
            <a:extLst>
              <a:ext uri="{FF2B5EF4-FFF2-40B4-BE49-F238E27FC236}">
                <a16:creationId xmlns:a16="http://schemas.microsoft.com/office/drawing/2014/main" id="{9ABA6921-604F-4586-BC25-3CADF2A5F235}"/>
              </a:ext>
            </a:extLst>
          </p:cNvPr>
          <p:cNvSpPr/>
          <p:nvPr/>
        </p:nvSpPr>
        <p:spPr>
          <a:xfrm>
            <a:off x="920682" y="5423789"/>
            <a:ext cx="11380039"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a:ln/>
                <a:solidFill>
                  <a:schemeClr val="accent4"/>
                </a:solidFill>
                <a:effectLst/>
                <a:latin typeface="Poor Richard" panose="02080502050505020702" pitchFamily="18" charset="0"/>
              </a:rPr>
              <a:t>Behavioral    </a:t>
            </a:r>
            <a:r>
              <a:rPr lang="en-US" sz="9600" b="1" cap="none" spc="0" dirty="0">
                <a:ln/>
                <a:solidFill>
                  <a:schemeClr val="bg1"/>
                </a:solidFill>
                <a:effectLst/>
                <a:latin typeface="Poor Richard" panose="02080502050505020702" pitchFamily="18" charset="0"/>
              </a:rPr>
              <a:t>Framework</a:t>
            </a:r>
          </a:p>
        </p:txBody>
      </p:sp>
    </p:spTree>
    <p:extLst>
      <p:ext uri="{BB962C8B-B14F-4D97-AF65-F5344CB8AC3E}">
        <p14:creationId xmlns:p14="http://schemas.microsoft.com/office/powerpoint/2010/main" val="31823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756FDD4-F673-4C7F-B378-D22FEA8EF18C}"/>
              </a:ext>
            </a:extLst>
          </p:cNvPr>
          <p:cNvSpPr>
            <a:spLocks noGrp="1"/>
          </p:cNvSpPr>
          <p:nvPr>
            <p:ph type="subTitle" idx="1"/>
          </p:nvPr>
        </p:nvSpPr>
        <p:spPr>
          <a:xfrm>
            <a:off x="7071360" y="174438"/>
            <a:ext cx="5120640" cy="1600200"/>
          </a:xfrm>
        </p:spPr>
        <p:txBody>
          <a:bodyPr>
            <a:normAutofit fontScale="25000" lnSpcReduction="20000"/>
          </a:bodyPr>
          <a:lstStyle/>
          <a:p>
            <a:pPr algn="ctr"/>
            <a:r>
              <a:rPr lang="en-US" sz="38400" b="1" dirty="0">
                <a:solidFill>
                  <a:schemeClr val="bg1"/>
                </a:solidFill>
                <a:latin typeface="Poor Richard" panose="02080502050505020702" pitchFamily="18" charset="0"/>
              </a:rPr>
              <a:t>Secondary</a:t>
            </a:r>
          </a:p>
          <a:p>
            <a:pPr algn="ctr"/>
            <a:r>
              <a:rPr lang="en-US" sz="38400" b="1" dirty="0">
                <a:solidFill>
                  <a:schemeClr val="bg1"/>
                </a:solidFill>
                <a:latin typeface="Poor Richard" panose="02080502050505020702" pitchFamily="18" charset="0"/>
              </a:rPr>
              <a:t>Classroom</a:t>
            </a:r>
          </a:p>
          <a:p>
            <a:pPr algn="ctr"/>
            <a:r>
              <a:rPr lang="en-US" sz="38400" b="1" dirty="0">
                <a:solidFill>
                  <a:schemeClr val="bg1"/>
                </a:solidFill>
                <a:latin typeface="Poor Richard" panose="02080502050505020702" pitchFamily="18" charset="0"/>
              </a:rPr>
              <a:t>Routines</a:t>
            </a:r>
          </a:p>
          <a:p>
            <a:endParaRPr lang="en-US" sz="8000" b="1" dirty="0">
              <a:solidFill>
                <a:schemeClr val="tx1"/>
              </a:solidFill>
              <a:latin typeface="Poor Richard" panose="02080502050505020702" pitchFamily="18" charset="0"/>
            </a:endParaRPr>
          </a:p>
          <a:p>
            <a:endParaRPr lang="en-US" sz="7100" b="1" dirty="0">
              <a:solidFill>
                <a:schemeClr val="tx1"/>
              </a:solidFill>
              <a:latin typeface="Poor Richard" panose="02080502050505020702" pitchFamily="18" charset="0"/>
            </a:endParaRPr>
          </a:p>
          <a:p>
            <a:endParaRPr lang="en-US" sz="5800" b="1" dirty="0">
              <a:solidFill>
                <a:schemeClr val="bg1"/>
              </a:solidFill>
              <a:latin typeface="Poor Richard" panose="02080502050505020702" pitchFamily="18" charset="0"/>
            </a:endParaRPr>
          </a:p>
          <a:p>
            <a:endParaRPr lang="en-US" sz="5800" b="1" dirty="0">
              <a:solidFill>
                <a:schemeClr val="bg1"/>
              </a:solidFill>
              <a:latin typeface="Poor Richard" panose="02080502050505020702" pitchFamily="18" charset="0"/>
            </a:endParaRPr>
          </a:p>
        </p:txBody>
      </p:sp>
      <p:pic>
        <p:nvPicPr>
          <p:cNvPr id="10" name="Picture 9" descr="Image result for blue flag">
            <a:extLst>
              <a:ext uri="{FF2B5EF4-FFF2-40B4-BE49-F238E27FC236}">
                <a16:creationId xmlns:a16="http://schemas.microsoft.com/office/drawing/2014/main" id="{08C8F88C-6E5C-48D4-BF71-601BA71730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27" y="71817"/>
            <a:ext cx="1718197" cy="1449908"/>
          </a:xfrm>
          <a:prstGeom prst="rect">
            <a:avLst/>
          </a:prstGeom>
          <a:noFill/>
          <a:ln>
            <a:noFill/>
          </a:ln>
        </p:spPr>
      </p:pic>
      <p:sp>
        <p:nvSpPr>
          <p:cNvPr id="6" name="Rectangle 5">
            <a:extLst>
              <a:ext uri="{FF2B5EF4-FFF2-40B4-BE49-F238E27FC236}">
                <a16:creationId xmlns:a16="http://schemas.microsoft.com/office/drawing/2014/main" id="{6DB4CD54-2D2B-4BB2-AA12-A57DB09AADBE}"/>
              </a:ext>
            </a:extLst>
          </p:cNvPr>
          <p:cNvSpPr/>
          <p:nvPr/>
        </p:nvSpPr>
        <p:spPr>
          <a:xfrm>
            <a:off x="0" y="174438"/>
            <a:ext cx="851516" cy="769441"/>
          </a:xfrm>
          <a:prstGeom prst="rect">
            <a:avLst/>
          </a:prstGeom>
          <a:noFill/>
        </p:spPr>
        <p:txBody>
          <a:bodyPr wrap="none" lIns="91440" tIns="45720" rIns="91440" bIns="45720">
            <a:spAutoFit/>
          </a:bodyPr>
          <a:lstStyle/>
          <a:p>
            <a:pPr algn="ctr"/>
            <a:r>
              <a:rPr lang="en-US" sz="4400" b="1" spc="50" dirty="0">
                <a:ln w="0"/>
                <a:solidFill>
                  <a:schemeClr val="bg2"/>
                </a:solidFill>
                <a:effectLst>
                  <a:innerShdw blurRad="63500" dist="50800" dir="13500000">
                    <a:srgbClr val="000000">
                      <a:alpha val="50000"/>
                    </a:srgbClr>
                  </a:innerShdw>
                </a:effectLst>
              </a:rPr>
              <a:t>#2</a:t>
            </a:r>
          </a:p>
        </p:txBody>
      </p:sp>
      <p:sp>
        <p:nvSpPr>
          <p:cNvPr id="2" name="Rectangle 1">
            <a:extLst>
              <a:ext uri="{FF2B5EF4-FFF2-40B4-BE49-F238E27FC236}">
                <a16:creationId xmlns:a16="http://schemas.microsoft.com/office/drawing/2014/main" id="{933DAC02-D520-499D-A390-582A717BF4DE}"/>
              </a:ext>
            </a:extLst>
          </p:cNvPr>
          <p:cNvSpPr/>
          <p:nvPr/>
        </p:nvSpPr>
        <p:spPr>
          <a:xfrm>
            <a:off x="1107781" y="512873"/>
            <a:ext cx="319350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Checklist</a:t>
            </a:r>
          </a:p>
        </p:txBody>
      </p:sp>
      <p:graphicFrame>
        <p:nvGraphicFramePr>
          <p:cNvPr id="9" name="Table 8">
            <a:extLst>
              <a:ext uri="{FF2B5EF4-FFF2-40B4-BE49-F238E27FC236}">
                <a16:creationId xmlns:a16="http://schemas.microsoft.com/office/drawing/2014/main" id="{3E11B7C9-C6D9-43F4-9C10-A7D906F28290}"/>
              </a:ext>
            </a:extLst>
          </p:cNvPr>
          <p:cNvGraphicFramePr>
            <a:graphicFrameLocks noGrp="1"/>
          </p:cNvGraphicFramePr>
          <p:nvPr>
            <p:extLst>
              <p:ext uri="{D42A27DB-BD31-4B8C-83A1-F6EECF244321}">
                <p14:modId xmlns:p14="http://schemas.microsoft.com/office/powerpoint/2010/main" val="2494327957"/>
              </p:ext>
            </p:extLst>
          </p:nvPr>
        </p:nvGraphicFramePr>
        <p:xfrm>
          <a:off x="332818" y="1444302"/>
          <a:ext cx="6436471" cy="5239260"/>
        </p:xfrm>
        <a:graphic>
          <a:graphicData uri="http://schemas.openxmlformats.org/drawingml/2006/table">
            <a:tbl>
              <a:tblPr firstRow="1" bandRow="1">
                <a:tableStyleId>{C4B1156A-380E-4F78-BDF5-A606A8083BF9}</a:tableStyleId>
              </a:tblPr>
              <a:tblGrid>
                <a:gridCol w="6436471">
                  <a:extLst>
                    <a:ext uri="{9D8B030D-6E8A-4147-A177-3AD203B41FA5}">
                      <a16:colId xmlns:a16="http://schemas.microsoft.com/office/drawing/2014/main" val="3338216948"/>
                    </a:ext>
                  </a:extLst>
                </a:gridCol>
              </a:tblGrid>
              <a:tr h="370840">
                <a:tc>
                  <a:txBody>
                    <a:bodyPr/>
                    <a:lstStyle/>
                    <a:p>
                      <a:pPr marL="228600" marR="0">
                        <a:lnSpc>
                          <a:spcPct val="107000"/>
                        </a:lnSpc>
                        <a:spcBef>
                          <a:spcPts val="0"/>
                        </a:spcBef>
                        <a:spcAft>
                          <a:spcPts val="0"/>
                        </a:spcAft>
                      </a:pPr>
                      <a:r>
                        <a:rPr lang="en-US" sz="2000" b="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List all routines implemented in your classroom.</a:t>
                      </a:r>
                      <a:endParaRPr lang="en-US" sz="2000" b="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7984467"/>
                  </a:ext>
                </a:extLst>
              </a:tr>
              <a:tr h="370840">
                <a:tc>
                  <a:txBody>
                    <a:bodyPr/>
                    <a:lstStyle/>
                    <a:p>
                      <a:pPr marL="228600" marR="0">
                        <a:lnSpc>
                          <a:spcPct val="107000"/>
                        </a:lnSpc>
                        <a:spcBef>
                          <a:spcPts val="0"/>
                        </a:spcBef>
                        <a:spcAft>
                          <a:spcPts val="0"/>
                        </a:spcAft>
                      </a:pPr>
                      <a:r>
                        <a:rPr lang="en-US" sz="2000" b="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Prioritize where support is needed most.</a:t>
                      </a:r>
                      <a:endParaRPr lang="en-US" sz="2000" b="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3591819"/>
                  </a:ext>
                </a:extLst>
              </a:tr>
              <a:tr h="370840">
                <a:tc>
                  <a:txBody>
                    <a:bodyPr/>
                    <a:lstStyle/>
                    <a:p>
                      <a:pPr marL="228600" marR="0">
                        <a:lnSpc>
                          <a:spcPct val="107000"/>
                        </a:lnSpc>
                        <a:spcBef>
                          <a:spcPts val="0"/>
                        </a:spcBef>
                        <a:spcAft>
                          <a:spcPts val="0"/>
                        </a:spcAft>
                      </a:pPr>
                      <a:r>
                        <a:rPr lang="en-US" sz="2000" b="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Start with the routine that is the highest priority.</a:t>
                      </a:r>
                      <a:endParaRPr lang="en-US" sz="2000" b="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1068132"/>
                  </a:ext>
                </a:extLst>
              </a:tr>
              <a:tr h="370840">
                <a:tc>
                  <a:txBody>
                    <a:bodyPr/>
                    <a:lstStyle/>
                    <a:p>
                      <a:pPr marL="228600" marR="0">
                        <a:spcBef>
                          <a:spcPts val="0"/>
                        </a:spcBef>
                        <a:spcAft>
                          <a:spcPts val="0"/>
                        </a:spcAft>
                      </a:pPr>
                      <a:r>
                        <a:rPr lang="en-US" sz="2000" b="0">
                          <a:solidFill>
                            <a:srgbClr val="000000"/>
                          </a:solidFill>
                          <a:effectLst/>
                          <a:latin typeface="Century Gothic" panose="020B0502020202020204" pitchFamily="34" charset="0"/>
                          <a:ea typeface="Poor Richard" panose="02080502050505020702" pitchFamily="18" charset="0"/>
                        </a:rPr>
                        <a:t>Identify the desired behaviors replacing problematic behaviors.</a:t>
                      </a:r>
                      <a:endParaRPr lang="en-US" sz="2000" b="0">
                        <a:solidFill>
                          <a:srgbClr val="000000"/>
                        </a:solidFill>
                        <a:effectLst/>
                        <a:latin typeface="Times New Roman" panose="02020603050405020304" pitchFamily="18" charset="0"/>
                        <a:ea typeface="Poor Richard" panose="02080502050505020702" pitchFamily="18" charset="0"/>
                      </a:endParaRPr>
                    </a:p>
                    <a:p>
                      <a:pPr marL="457200" marR="0">
                        <a:spcBef>
                          <a:spcPts val="0"/>
                        </a:spcBef>
                        <a:spcAft>
                          <a:spcPts val="0"/>
                        </a:spcAft>
                      </a:pPr>
                      <a:r>
                        <a:rPr lang="en-US" sz="2000" b="0" i="1">
                          <a:solidFill>
                            <a:srgbClr val="000000"/>
                          </a:solidFill>
                          <a:effectLst/>
                          <a:latin typeface="Century Gothic" panose="020B0502020202020204" pitchFamily="34" charset="0"/>
                          <a:ea typeface="Poor Richard" panose="02080502050505020702" pitchFamily="18" charset="0"/>
                        </a:rPr>
                        <a:t>What should the students DO? </a:t>
                      </a:r>
                      <a:endParaRPr lang="en-US" sz="2000" b="0">
                        <a:solidFill>
                          <a:srgbClr val="000000"/>
                        </a:solidFill>
                        <a:effectLst/>
                        <a:latin typeface="Times New Roman" panose="02020603050405020304" pitchFamily="18" charset="0"/>
                        <a:ea typeface="Poor Richard" panose="02080502050505020702" pitchFamily="18" charset="0"/>
                      </a:endParaRPr>
                    </a:p>
                  </a:txBody>
                  <a:tcPr marL="68580" marR="68580" marT="0" marB="0"/>
                </a:tc>
                <a:extLst>
                  <a:ext uri="{0D108BD9-81ED-4DB2-BD59-A6C34878D82A}">
                    <a16:rowId xmlns:a16="http://schemas.microsoft.com/office/drawing/2014/main" val="3591170398"/>
                  </a:ext>
                </a:extLst>
              </a:tr>
              <a:tr h="370840">
                <a:tc>
                  <a:txBody>
                    <a:bodyPr/>
                    <a:lstStyle/>
                    <a:p>
                      <a:pPr marL="228600" marR="0">
                        <a:lnSpc>
                          <a:spcPct val="107000"/>
                        </a:lnSpc>
                        <a:spcBef>
                          <a:spcPts val="0"/>
                        </a:spcBef>
                        <a:spcAft>
                          <a:spcPts val="0"/>
                        </a:spcAft>
                      </a:pPr>
                      <a:r>
                        <a:rPr lang="en-US" sz="2000" b="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Operationally define steps </a:t>
                      </a:r>
                      <a:r>
                        <a:rPr lang="en-US" sz="2000" b="0" i="1">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(See &amp; Hear) </a:t>
                      </a:r>
                      <a:r>
                        <a:rPr lang="en-US" sz="2000" b="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so they are clear and consider any errors students are likely to make on these routines.</a:t>
                      </a:r>
                      <a:endParaRPr lang="en-US" sz="2000" b="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9034186"/>
                  </a:ext>
                </a:extLst>
              </a:tr>
              <a:tr h="370840">
                <a:tc>
                  <a:txBody>
                    <a:bodyPr/>
                    <a:lstStyle/>
                    <a:p>
                      <a:pPr marL="228600" marR="0">
                        <a:lnSpc>
                          <a:spcPct val="107000"/>
                        </a:lnSpc>
                        <a:spcBef>
                          <a:spcPts val="0"/>
                        </a:spcBef>
                        <a:spcAft>
                          <a:spcPts val="0"/>
                        </a:spcAft>
                      </a:pPr>
                      <a:r>
                        <a:rPr lang="en-US" sz="2000" b="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Include STUDENT VOICE in development of routines and operationally defined steps.</a:t>
                      </a:r>
                      <a:endParaRPr lang="en-US" sz="2000" b="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3776213"/>
                  </a:ext>
                </a:extLst>
              </a:tr>
              <a:tr h="370840">
                <a:tc>
                  <a:txBody>
                    <a:bodyPr/>
                    <a:lstStyle/>
                    <a:p>
                      <a:pPr marL="228600" marR="0">
                        <a:lnSpc>
                          <a:spcPct val="107000"/>
                        </a:lnSpc>
                        <a:spcBef>
                          <a:spcPts val="0"/>
                        </a:spcBef>
                        <a:spcAft>
                          <a:spcPts val="0"/>
                        </a:spcAft>
                      </a:pPr>
                      <a:r>
                        <a:rPr lang="en-US" sz="2000" b="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Align routines with Schoolwide Social and Academic expectations.</a:t>
                      </a:r>
                      <a:endParaRPr lang="en-US" sz="2000" b="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22154729"/>
                  </a:ext>
                </a:extLst>
              </a:tr>
              <a:tr h="370840">
                <a:tc>
                  <a:txBody>
                    <a:bodyPr/>
                    <a:lstStyle/>
                    <a:p>
                      <a:pPr marL="228600" marR="0">
                        <a:lnSpc>
                          <a:spcPct val="107000"/>
                        </a:lnSpc>
                        <a:spcBef>
                          <a:spcPts val="0"/>
                        </a:spcBef>
                        <a:spcAft>
                          <a:spcPts val="0"/>
                        </a:spcAft>
                      </a:pPr>
                      <a:r>
                        <a:rPr lang="en-US" sz="2000" b="0" dirty="0">
                          <a:solidFill>
                            <a:srgbClr val="000000"/>
                          </a:solidFill>
                          <a:effectLst/>
                          <a:latin typeface="Century Gothic" panose="020B0502020202020204" pitchFamily="34" charset="0"/>
                          <a:ea typeface="Poor Richard" panose="02080502050505020702" pitchFamily="18" charset="0"/>
                          <a:cs typeface="Times New Roman" panose="02020603050405020304" pitchFamily="18" charset="0"/>
                        </a:rPr>
                        <a:t>Describe how you will teach and acknowledge routine.</a:t>
                      </a:r>
                      <a:endParaRPr lang="en-US" sz="2000" b="0"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7779258"/>
                  </a:ext>
                </a:extLst>
              </a:tr>
              <a:tr h="370840">
                <a:tc>
                  <a:txBody>
                    <a:bodyPr/>
                    <a:lstStyle/>
                    <a:p>
                      <a:pPr algn="ctr"/>
                      <a:r>
                        <a:rPr lang="en-US" dirty="0"/>
                        <a:t>ROUTINE INTEGRITY </a:t>
                      </a:r>
                    </a:p>
                  </a:txBody>
                  <a:tcPr/>
                </a:tc>
                <a:extLst>
                  <a:ext uri="{0D108BD9-81ED-4DB2-BD59-A6C34878D82A}">
                    <a16:rowId xmlns:a16="http://schemas.microsoft.com/office/drawing/2014/main" val="3316460633"/>
                  </a:ext>
                </a:extLst>
              </a:tr>
            </a:tbl>
          </a:graphicData>
        </a:graphic>
      </p:graphicFrame>
    </p:spTree>
    <p:extLst>
      <p:ext uri="{BB962C8B-B14F-4D97-AF65-F5344CB8AC3E}">
        <p14:creationId xmlns:p14="http://schemas.microsoft.com/office/powerpoint/2010/main" val="64406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result for blue flag">
            <a:extLst>
              <a:ext uri="{FF2B5EF4-FFF2-40B4-BE49-F238E27FC236}">
                <a16:creationId xmlns:a16="http://schemas.microsoft.com/office/drawing/2014/main" id="{08C8F88C-6E5C-48D4-BF71-601BA71730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27" y="71817"/>
            <a:ext cx="1718197" cy="1449908"/>
          </a:xfrm>
          <a:prstGeom prst="rect">
            <a:avLst/>
          </a:prstGeom>
          <a:noFill/>
          <a:ln>
            <a:noFill/>
          </a:ln>
        </p:spPr>
      </p:pic>
      <p:sp>
        <p:nvSpPr>
          <p:cNvPr id="6" name="Rectangle 5">
            <a:extLst>
              <a:ext uri="{FF2B5EF4-FFF2-40B4-BE49-F238E27FC236}">
                <a16:creationId xmlns:a16="http://schemas.microsoft.com/office/drawing/2014/main" id="{6DB4CD54-2D2B-4BB2-AA12-A57DB09AADBE}"/>
              </a:ext>
            </a:extLst>
          </p:cNvPr>
          <p:cNvSpPr/>
          <p:nvPr/>
        </p:nvSpPr>
        <p:spPr>
          <a:xfrm>
            <a:off x="0" y="174438"/>
            <a:ext cx="851516" cy="769441"/>
          </a:xfrm>
          <a:prstGeom prst="rect">
            <a:avLst/>
          </a:prstGeom>
          <a:noFill/>
        </p:spPr>
        <p:txBody>
          <a:bodyPr wrap="none" lIns="91440" tIns="45720" rIns="91440" bIns="45720">
            <a:spAutoFit/>
          </a:bodyPr>
          <a:lstStyle/>
          <a:p>
            <a:pPr algn="ctr"/>
            <a:r>
              <a:rPr lang="en-US" sz="4400" b="1" spc="50" dirty="0">
                <a:ln w="0"/>
                <a:solidFill>
                  <a:schemeClr val="bg2"/>
                </a:solidFill>
                <a:effectLst>
                  <a:innerShdw blurRad="63500" dist="50800" dir="13500000">
                    <a:srgbClr val="000000">
                      <a:alpha val="50000"/>
                    </a:srgbClr>
                  </a:innerShdw>
                </a:effectLst>
              </a:rPr>
              <a:t>#2</a:t>
            </a:r>
          </a:p>
        </p:txBody>
      </p:sp>
      <p:pic>
        <p:nvPicPr>
          <p:cNvPr id="3" name="Picture 2">
            <a:extLst>
              <a:ext uri="{FF2B5EF4-FFF2-40B4-BE49-F238E27FC236}">
                <a16:creationId xmlns:a16="http://schemas.microsoft.com/office/drawing/2014/main" id="{DD8E706C-E5D1-4AC5-B9AC-BB0DC0FDC691}"/>
              </a:ext>
            </a:extLst>
          </p:cNvPr>
          <p:cNvPicPr>
            <a:picLocks noChangeAspect="1"/>
          </p:cNvPicPr>
          <p:nvPr/>
        </p:nvPicPr>
        <p:blipFill>
          <a:blip r:embed="rId4"/>
          <a:stretch>
            <a:fillRect/>
          </a:stretch>
        </p:blipFill>
        <p:spPr>
          <a:xfrm>
            <a:off x="616825" y="943879"/>
            <a:ext cx="11273967" cy="5695217"/>
          </a:xfrm>
          <a:prstGeom prst="rect">
            <a:avLst/>
          </a:prstGeom>
        </p:spPr>
      </p:pic>
      <p:sp>
        <p:nvSpPr>
          <p:cNvPr id="2" name="TextBox 1">
            <a:extLst>
              <a:ext uri="{FF2B5EF4-FFF2-40B4-BE49-F238E27FC236}">
                <a16:creationId xmlns:a16="http://schemas.microsoft.com/office/drawing/2014/main" id="{342A95C0-BF87-49B4-B57D-9D53931CC6E3}"/>
              </a:ext>
            </a:extLst>
          </p:cNvPr>
          <p:cNvSpPr txBox="1"/>
          <p:nvPr/>
        </p:nvSpPr>
        <p:spPr>
          <a:xfrm>
            <a:off x="968943" y="612105"/>
            <a:ext cx="1079157" cy="369332"/>
          </a:xfrm>
          <a:prstGeom prst="rect">
            <a:avLst/>
          </a:prstGeom>
          <a:noFill/>
        </p:spPr>
        <p:txBody>
          <a:bodyPr wrap="square" rtlCol="0">
            <a:spAutoFit/>
          </a:bodyPr>
          <a:lstStyle/>
          <a:p>
            <a:r>
              <a:rPr lang="en-US" dirty="0"/>
              <a:t>Page 8</a:t>
            </a:r>
          </a:p>
        </p:txBody>
      </p:sp>
    </p:spTree>
    <p:extLst>
      <p:ext uri="{BB962C8B-B14F-4D97-AF65-F5344CB8AC3E}">
        <p14:creationId xmlns:p14="http://schemas.microsoft.com/office/powerpoint/2010/main" val="26403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17D8FB-1E6C-41B2-8F28-12BEE82EDBCF}"/>
              </a:ext>
            </a:extLst>
          </p:cNvPr>
          <p:cNvSpPr>
            <a:spLocks noGrp="1"/>
          </p:cNvSpPr>
          <p:nvPr>
            <p:ph type="title"/>
          </p:nvPr>
        </p:nvSpPr>
        <p:spPr>
          <a:xfrm>
            <a:off x="411199" y="3222283"/>
            <a:ext cx="5846273" cy="1622322"/>
          </a:xfrm>
        </p:spPr>
        <p:txBody>
          <a:bodyPr vert="horz" lIns="91440" tIns="45720" rIns="91440" bIns="45720" rtlCol="0" anchor="ctr">
            <a:noAutofit/>
          </a:bodyPr>
          <a:lstStyle/>
          <a:p>
            <a:pPr algn="ctr"/>
            <a:r>
              <a:rPr lang="en-US" sz="12000" b="0" i="0" kern="1200" dirty="0">
                <a:solidFill>
                  <a:schemeClr val="tx1"/>
                </a:solidFill>
                <a:latin typeface="+mj-lt"/>
                <a:ea typeface="+mj-ea"/>
                <a:cs typeface="+mj-cs"/>
              </a:rPr>
              <a:t>Stretch Break</a:t>
            </a:r>
          </a:p>
        </p:txBody>
      </p:sp>
      <p:pic>
        <p:nvPicPr>
          <p:cNvPr id="10" name="Picture 9" descr="A cat with its mouth open&#10;&#10;Description generated with very high confidence">
            <a:extLst>
              <a:ext uri="{FF2B5EF4-FFF2-40B4-BE49-F238E27FC236}">
                <a16:creationId xmlns:a16="http://schemas.microsoft.com/office/drawing/2014/main" id="{E932086A-4A81-4921-8169-554C37564DC7}"/>
              </a:ext>
            </a:extLst>
          </p:cNvPr>
          <p:cNvPicPr>
            <a:picLocks noChangeAspect="1"/>
          </p:cNvPicPr>
          <p:nvPr/>
        </p:nvPicPr>
        <p:blipFill>
          <a:blip r:embed="rId3"/>
          <a:stretch>
            <a:fillRect/>
          </a:stretch>
        </p:blipFill>
        <p:spPr>
          <a:xfrm>
            <a:off x="6563023" y="406790"/>
            <a:ext cx="5344999" cy="5959673"/>
          </a:xfrm>
          <a:prstGeom prst="ellipse">
            <a:avLst/>
          </a:prstGeom>
          <a:ln>
            <a:noFill/>
          </a:ln>
          <a:effectLst>
            <a:softEdge rad="112500"/>
          </a:effectLst>
        </p:spPr>
      </p:pic>
      <p:sp>
        <p:nvSpPr>
          <p:cNvPr id="4" name="TextBox 3">
            <a:extLst>
              <a:ext uri="{FF2B5EF4-FFF2-40B4-BE49-F238E27FC236}">
                <a16:creationId xmlns:a16="http://schemas.microsoft.com/office/drawing/2014/main" id="{037FE68F-BFFF-4EFF-A1E2-D63EC26AE7A4}"/>
              </a:ext>
            </a:extLst>
          </p:cNvPr>
          <p:cNvSpPr txBox="1"/>
          <p:nvPr/>
        </p:nvSpPr>
        <p:spPr>
          <a:xfrm>
            <a:off x="612250" y="262393"/>
            <a:ext cx="6528021" cy="1015663"/>
          </a:xfrm>
          <a:prstGeom prst="rect">
            <a:avLst/>
          </a:prstGeom>
          <a:noFill/>
        </p:spPr>
        <p:txBody>
          <a:bodyPr wrap="square" rtlCol="0">
            <a:spAutoFit/>
          </a:bodyPr>
          <a:lstStyle/>
          <a:p>
            <a:r>
              <a:rPr lang="en-US" sz="6000" dirty="0">
                <a:solidFill>
                  <a:schemeClr val="bg1"/>
                </a:solidFill>
              </a:rPr>
              <a:t>BE BACK AT 2:30</a:t>
            </a:r>
          </a:p>
        </p:txBody>
      </p:sp>
    </p:spTree>
    <p:extLst>
      <p:ext uri="{BB962C8B-B14F-4D97-AF65-F5344CB8AC3E}">
        <p14:creationId xmlns:p14="http://schemas.microsoft.com/office/powerpoint/2010/main" val="46373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8E33FB25-5250-480B-8ADE-9BD34423F0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0" y="1465574"/>
            <a:ext cx="1849412" cy="1581815"/>
          </a:xfrm>
          <a:prstGeom prst="rect">
            <a:avLst/>
          </a:prstGeom>
          <a:noFill/>
          <a:ln>
            <a:noFill/>
          </a:ln>
        </p:spPr>
      </p:pic>
      <p:pic>
        <p:nvPicPr>
          <p:cNvPr id="6" name="Picture 5">
            <a:extLst>
              <a:ext uri="{FF2B5EF4-FFF2-40B4-BE49-F238E27FC236}">
                <a16:creationId xmlns:a16="http://schemas.microsoft.com/office/drawing/2014/main" id="{6BC88F5A-88DA-41E5-8BAC-909C5963E578}"/>
              </a:ext>
            </a:extLst>
          </p:cNvPr>
          <p:cNvPicPr>
            <a:picLocks noChangeAspect="1"/>
          </p:cNvPicPr>
          <p:nvPr/>
        </p:nvPicPr>
        <p:blipFill>
          <a:blip r:embed="rId4"/>
          <a:stretch>
            <a:fillRect/>
          </a:stretch>
        </p:blipFill>
        <p:spPr>
          <a:xfrm>
            <a:off x="315301" y="4194683"/>
            <a:ext cx="1829167" cy="750013"/>
          </a:xfrm>
          <a:prstGeom prst="rect">
            <a:avLst/>
          </a:prstGeom>
        </p:spPr>
      </p:pic>
      <p:pic>
        <p:nvPicPr>
          <p:cNvPr id="7" name="Picture 6">
            <a:extLst>
              <a:ext uri="{FF2B5EF4-FFF2-40B4-BE49-F238E27FC236}">
                <a16:creationId xmlns:a16="http://schemas.microsoft.com/office/drawing/2014/main" id="{775DAF32-9C2C-4AFF-86D3-A98F2ABDED05}"/>
              </a:ext>
            </a:extLst>
          </p:cNvPr>
          <p:cNvPicPr>
            <a:picLocks noChangeAspect="1"/>
          </p:cNvPicPr>
          <p:nvPr/>
        </p:nvPicPr>
        <p:blipFill>
          <a:blip r:embed="rId5"/>
          <a:stretch>
            <a:fillRect/>
          </a:stretch>
        </p:blipFill>
        <p:spPr>
          <a:xfrm>
            <a:off x="315301" y="5032877"/>
            <a:ext cx="1850818" cy="838351"/>
          </a:xfrm>
          <a:prstGeom prst="rect">
            <a:avLst/>
          </a:prstGeom>
        </p:spPr>
      </p:pic>
      <p:pic>
        <p:nvPicPr>
          <p:cNvPr id="8" name="Picture 7">
            <a:extLst>
              <a:ext uri="{FF2B5EF4-FFF2-40B4-BE49-F238E27FC236}">
                <a16:creationId xmlns:a16="http://schemas.microsoft.com/office/drawing/2014/main" id="{5B017A42-49DB-4455-B78C-9245C3421979}"/>
              </a:ext>
            </a:extLst>
          </p:cNvPr>
          <p:cNvPicPr>
            <a:picLocks noChangeAspect="1"/>
          </p:cNvPicPr>
          <p:nvPr/>
        </p:nvPicPr>
        <p:blipFill>
          <a:blip r:embed="rId6"/>
          <a:stretch>
            <a:fillRect/>
          </a:stretch>
        </p:blipFill>
        <p:spPr>
          <a:xfrm>
            <a:off x="2108671" y="4196878"/>
            <a:ext cx="1189776" cy="750013"/>
          </a:xfrm>
          <a:prstGeom prst="rect">
            <a:avLst/>
          </a:prstGeom>
        </p:spPr>
      </p:pic>
      <p:pic>
        <p:nvPicPr>
          <p:cNvPr id="9" name="Picture 8">
            <a:extLst>
              <a:ext uri="{FF2B5EF4-FFF2-40B4-BE49-F238E27FC236}">
                <a16:creationId xmlns:a16="http://schemas.microsoft.com/office/drawing/2014/main" id="{EE542C00-A1AB-4D64-9723-D08662690C75}"/>
              </a:ext>
            </a:extLst>
          </p:cNvPr>
          <p:cNvPicPr>
            <a:picLocks noChangeAspect="1"/>
          </p:cNvPicPr>
          <p:nvPr/>
        </p:nvPicPr>
        <p:blipFill>
          <a:blip r:embed="rId7"/>
          <a:stretch>
            <a:fillRect/>
          </a:stretch>
        </p:blipFill>
        <p:spPr>
          <a:xfrm>
            <a:off x="2062068" y="5064328"/>
            <a:ext cx="1262689" cy="750013"/>
          </a:xfrm>
          <a:prstGeom prst="rect">
            <a:avLst/>
          </a:prstGeom>
        </p:spPr>
      </p:pic>
      <p:pic>
        <p:nvPicPr>
          <p:cNvPr id="10" name="Picture 9">
            <a:extLst>
              <a:ext uri="{FF2B5EF4-FFF2-40B4-BE49-F238E27FC236}">
                <a16:creationId xmlns:a16="http://schemas.microsoft.com/office/drawing/2014/main" id="{762BD746-4622-4BEF-929F-C7464FA3CF80}"/>
              </a:ext>
            </a:extLst>
          </p:cNvPr>
          <p:cNvPicPr>
            <a:picLocks noChangeAspect="1"/>
          </p:cNvPicPr>
          <p:nvPr/>
        </p:nvPicPr>
        <p:blipFill>
          <a:blip r:embed="rId8"/>
          <a:stretch>
            <a:fillRect/>
          </a:stretch>
        </p:blipFill>
        <p:spPr>
          <a:xfrm>
            <a:off x="3228679" y="4194683"/>
            <a:ext cx="1228260" cy="714896"/>
          </a:xfrm>
          <a:prstGeom prst="rect">
            <a:avLst/>
          </a:prstGeom>
        </p:spPr>
      </p:pic>
      <p:pic>
        <p:nvPicPr>
          <p:cNvPr id="11" name="Picture 10">
            <a:extLst>
              <a:ext uri="{FF2B5EF4-FFF2-40B4-BE49-F238E27FC236}">
                <a16:creationId xmlns:a16="http://schemas.microsoft.com/office/drawing/2014/main" id="{1EE4C276-C874-4265-85EE-453D676C89B1}"/>
              </a:ext>
            </a:extLst>
          </p:cNvPr>
          <p:cNvPicPr>
            <a:picLocks noChangeAspect="1"/>
          </p:cNvPicPr>
          <p:nvPr/>
        </p:nvPicPr>
        <p:blipFill>
          <a:blip r:embed="rId9"/>
          <a:stretch>
            <a:fillRect/>
          </a:stretch>
        </p:blipFill>
        <p:spPr>
          <a:xfrm>
            <a:off x="3301668" y="5032877"/>
            <a:ext cx="1158638" cy="786893"/>
          </a:xfrm>
          <a:prstGeom prst="rect">
            <a:avLst/>
          </a:prstGeom>
        </p:spPr>
      </p:pic>
      <p:pic>
        <p:nvPicPr>
          <p:cNvPr id="12" name="Picture 11">
            <a:extLst>
              <a:ext uri="{FF2B5EF4-FFF2-40B4-BE49-F238E27FC236}">
                <a16:creationId xmlns:a16="http://schemas.microsoft.com/office/drawing/2014/main" id="{DDDF777D-478F-4517-A00E-F8586F279032}"/>
              </a:ext>
            </a:extLst>
          </p:cNvPr>
          <p:cNvPicPr>
            <a:picLocks noChangeAspect="1"/>
          </p:cNvPicPr>
          <p:nvPr/>
        </p:nvPicPr>
        <p:blipFill>
          <a:blip r:embed="rId10"/>
          <a:stretch>
            <a:fillRect/>
          </a:stretch>
        </p:blipFill>
        <p:spPr>
          <a:xfrm>
            <a:off x="4547506" y="4162185"/>
            <a:ext cx="1641067" cy="828407"/>
          </a:xfrm>
          <a:prstGeom prst="rect">
            <a:avLst/>
          </a:prstGeom>
        </p:spPr>
      </p:pic>
      <p:pic>
        <p:nvPicPr>
          <p:cNvPr id="13" name="Picture 12">
            <a:extLst>
              <a:ext uri="{FF2B5EF4-FFF2-40B4-BE49-F238E27FC236}">
                <a16:creationId xmlns:a16="http://schemas.microsoft.com/office/drawing/2014/main" id="{6B769C23-1DC4-4916-AA97-CB5BD0361133}"/>
              </a:ext>
            </a:extLst>
          </p:cNvPr>
          <p:cNvPicPr>
            <a:picLocks noChangeAspect="1"/>
          </p:cNvPicPr>
          <p:nvPr/>
        </p:nvPicPr>
        <p:blipFill>
          <a:blip r:embed="rId11"/>
          <a:stretch>
            <a:fillRect/>
          </a:stretch>
        </p:blipFill>
        <p:spPr>
          <a:xfrm>
            <a:off x="4495117" y="5032877"/>
            <a:ext cx="1702048" cy="752767"/>
          </a:xfrm>
          <a:prstGeom prst="rect">
            <a:avLst/>
          </a:prstGeom>
        </p:spPr>
      </p:pic>
      <p:pic>
        <p:nvPicPr>
          <p:cNvPr id="14" name="Picture 13">
            <a:extLst>
              <a:ext uri="{FF2B5EF4-FFF2-40B4-BE49-F238E27FC236}">
                <a16:creationId xmlns:a16="http://schemas.microsoft.com/office/drawing/2014/main" id="{21CD3861-F7D7-4DD7-BEA1-FABCAE55FC28}"/>
              </a:ext>
            </a:extLst>
          </p:cNvPr>
          <p:cNvPicPr>
            <a:picLocks noChangeAspect="1"/>
          </p:cNvPicPr>
          <p:nvPr/>
        </p:nvPicPr>
        <p:blipFill>
          <a:blip r:embed="rId12"/>
          <a:stretch>
            <a:fillRect/>
          </a:stretch>
        </p:blipFill>
        <p:spPr>
          <a:xfrm>
            <a:off x="6251204" y="4225375"/>
            <a:ext cx="1194339" cy="684204"/>
          </a:xfrm>
          <a:prstGeom prst="rect">
            <a:avLst/>
          </a:prstGeom>
        </p:spPr>
      </p:pic>
      <p:pic>
        <p:nvPicPr>
          <p:cNvPr id="15" name="Picture 14">
            <a:extLst>
              <a:ext uri="{FF2B5EF4-FFF2-40B4-BE49-F238E27FC236}">
                <a16:creationId xmlns:a16="http://schemas.microsoft.com/office/drawing/2014/main" id="{EB17007B-3F4C-48CD-8119-7FECFF71D860}"/>
              </a:ext>
            </a:extLst>
          </p:cNvPr>
          <p:cNvPicPr>
            <a:picLocks noChangeAspect="1"/>
          </p:cNvPicPr>
          <p:nvPr/>
        </p:nvPicPr>
        <p:blipFill>
          <a:blip r:embed="rId13"/>
          <a:stretch>
            <a:fillRect/>
          </a:stretch>
        </p:blipFill>
        <p:spPr>
          <a:xfrm>
            <a:off x="7475894" y="4155705"/>
            <a:ext cx="612169" cy="719062"/>
          </a:xfrm>
          <a:prstGeom prst="rect">
            <a:avLst/>
          </a:prstGeom>
        </p:spPr>
      </p:pic>
      <p:pic>
        <p:nvPicPr>
          <p:cNvPr id="16" name="Picture 15">
            <a:extLst>
              <a:ext uri="{FF2B5EF4-FFF2-40B4-BE49-F238E27FC236}">
                <a16:creationId xmlns:a16="http://schemas.microsoft.com/office/drawing/2014/main" id="{E9CA806A-7EFB-418D-9639-2591AB9E9CEB}"/>
              </a:ext>
            </a:extLst>
          </p:cNvPr>
          <p:cNvPicPr>
            <a:picLocks noChangeAspect="1"/>
          </p:cNvPicPr>
          <p:nvPr/>
        </p:nvPicPr>
        <p:blipFill>
          <a:blip r:embed="rId14"/>
          <a:stretch>
            <a:fillRect/>
          </a:stretch>
        </p:blipFill>
        <p:spPr>
          <a:xfrm>
            <a:off x="8118414" y="4216997"/>
            <a:ext cx="1210522" cy="670267"/>
          </a:xfrm>
          <a:prstGeom prst="rect">
            <a:avLst/>
          </a:prstGeom>
        </p:spPr>
      </p:pic>
      <p:pic>
        <p:nvPicPr>
          <p:cNvPr id="17" name="Picture 16">
            <a:extLst>
              <a:ext uri="{FF2B5EF4-FFF2-40B4-BE49-F238E27FC236}">
                <a16:creationId xmlns:a16="http://schemas.microsoft.com/office/drawing/2014/main" id="{79C96704-225A-4834-A9B8-BD15C3F6ECDF}"/>
              </a:ext>
            </a:extLst>
          </p:cNvPr>
          <p:cNvPicPr>
            <a:picLocks noChangeAspect="1"/>
          </p:cNvPicPr>
          <p:nvPr/>
        </p:nvPicPr>
        <p:blipFill>
          <a:blip r:embed="rId15"/>
          <a:stretch>
            <a:fillRect/>
          </a:stretch>
        </p:blipFill>
        <p:spPr>
          <a:xfrm>
            <a:off x="9405253" y="4176387"/>
            <a:ext cx="1089022" cy="679156"/>
          </a:xfrm>
          <a:prstGeom prst="rect">
            <a:avLst/>
          </a:prstGeom>
        </p:spPr>
      </p:pic>
      <p:pic>
        <p:nvPicPr>
          <p:cNvPr id="18" name="Picture 17">
            <a:extLst>
              <a:ext uri="{FF2B5EF4-FFF2-40B4-BE49-F238E27FC236}">
                <a16:creationId xmlns:a16="http://schemas.microsoft.com/office/drawing/2014/main" id="{B5F383F3-77B2-4945-AFBA-AF4A3C58ED55}"/>
              </a:ext>
            </a:extLst>
          </p:cNvPr>
          <p:cNvPicPr>
            <a:picLocks noChangeAspect="1"/>
          </p:cNvPicPr>
          <p:nvPr/>
        </p:nvPicPr>
        <p:blipFill>
          <a:blip r:embed="rId16"/>
          <a:stretch>
            <a:fillRect/>
          </a:stretch>
        </p:blipFill>
        <p:spPr>
          <a:xfrm>
            <a:off x="10465013" y="4073845"/>
            <a:ext cx="1637391" cy="785973"/>
          </a:xfrm>
          <a:prstGeom prst="rect">
            <a:avLst/>
          </a:prstGeom>
        </p:spPr>
      </p:pic>
      <p:sp>
        <p:nvSpPr>
          <p:cNvPr id="19" name="Rectangle 18">
            <a:extLst>
              <a:ext uri="{FF2B5EF4-FFF2-40B4-BE49-F238E27FC236}">
                <a16:creationId xmlns:a16="http://schemas.microsoft.com/office/drawing/2014/main" id="{E570D8AE-46E2-42DB-8ED7-B34F5730970A}"/>
              </a:ext>
            </a:extLst>
          </p:cNvPr>
          <p:cNvSpPr/>
          <p:nvPr/>
        </p:nvSpPr>
        <p:spPr>
          <a:xfrm>
            <a:off x="2067223" y="1999325"/>
            <a:ext cx="9802684" cy="1569660"/>
          </a:xfrm>
          <a:prstGeom prst="rect">
            <a:avLst/>
          </a:prstGeom>
        </p:spPr>
        <p:txBody>
          <a:bodyPr wrap="none">
            <a:spAutoFit/>
          </a:bodyPr>
          <a:lstStyle/>
          <a:p>
            <a:pPr algn="ctr"/>
            <a:r>
              <a:rPr lang="en-US" sz="8800" b="1" dirty="0">
                <a:ln w="9525">
                  <a:solidFill>
                    <a:schemeClr val="bg1"/>
                  </a:solidFill>
                  <a:prstDash val="solid"/>
                </a:ln>
                <a:effectLst>
                  <a:outerShdw blurRad="12700" dist="38100" dir="2700000" algn="tl" rotWithShape="0">
                    <a:schemeClr val="bg1">
                      <a:lumMod val="50000"/>
                    </a:schemeClr>
                  </a:outerShdw>
                </a:effectLst>
                <a:latin typeface="Poor Richard" panose="02080502050505020702" pitchFamily="18" charset="0"/>
              </a:rPr>
              <a:t>Find your best buddies</a:t>
            </a:r>
            <a:r>
              <a:rPr lang="en-US" sz="9600" b="1" dirty="0">
                <a:ln w="9525">
                  <a:solidFill>
                    <a:schemeClr val="bg1"/>
                  </a:solidFill>
                  <a:prstDash val="solid"/>
                </a:ln>
                <a:effectLst>
                  <a:outerShdw blurRad="12700" dist="38100" dir="2700000" algn="tl" rotWithShape="0">
                    <a:schemeClr val="bg1">
                      <a:lumMod val="50000"/>
                    </a:schemeClr>
                  </a:outerShdw>
                </a:effectLst>
                <a:latin typeface="Poor Richard" panose="02080502050505020702" pitchFamily="18" charset="0"/>
              </a:rPr>
              <a:t>!</a:t>
            </a:r>
          </a:p>
        </p:txBody>
      </p:sp>
      <p:pic>
        <p:nvPicPr>
          <p:cNvPr id="20" name="Picture 19">
            <a:extLst>
              <a:ext uri="{FF2B5EF4-FFF2-40B4-BE49-F238E27FC236}">
                <a16:creationId xmlns:a16="http://schemas.microsoft.com/office/drawing/2014/main" id="{A3EF390C-E424-49B1-B114-7BA88003FFF8}"/>
              </a:ext>
            </a:extLst>
          </p:cNvPr>
          <p:cNvPicPr>
            <a:picLocks noChangeAspect="1"/>
          </p:cNvPicPr>
          <p:nvPr/>
        </p:nvPicPr>
        <p:blipFill>
          <a:blip r:embed="rId17"/>
          <a:stretch>
            <a:fillRect/>
          </a:stretch>
        </p:blipFill>
        <p:spPr>
          <a:xfrm>
            <a:off x="6265705" y="5032876"/>
            <a:ext cx="1165339" cy="752767"/>
          </a:xfrm>
          <a:prstGeom prst="rect">
            <a:avLst/>
          </a:prstGeom>
        </p:spPr>
      </p:pic>
      <p:pic>
        <p:nvPicPr>
          <p:cNvPr id="21" name="Picture 20">
            <a:extLst>
              <a:ext uri="{FF2B5EF4-FFF2-40B4-BE49-F238E27FC236}">
                <a16:creationId xmlns:a16="http://schemas.microsoft.com/office/drawing/2014/main" id="{8892C6D7-2A0C-464E-B071-DFCDC649ACAC}"/>
              </a:ext>
            </a:extLst>
          </p:cNvPr>
          <p:cNvPicPr>
            <a:picLocks noChangeAspect="1"/>
          </p:cNvPicPr>
          <p:nvPr/>
        </p:nvPicPr>
        <p:blipFill>
          <a:blip r:embed="rId18"/>
          <a:stretch>
            <a:fillRect/>
          </a:stretch>
        </p:blipFill>
        <p:spPr>
          <a:xfrm>
            <a:off x="7418990" y="4998750"/>
            <a:ext cx="583574" cy="786893"/>
          </a:xfrm>
          <a:prstGeom prst="rect">
            <a:avLst/>
          </a:prstGeom>
        </p:spPr>
      </p:pic>
      <p:pic>
        <p:nvPicPr>
          <p:cNvPr id="22" name="Picture 21">
            <a:extLst>
              <a:ext uri="{FF2B5EF4-FFF2-40B4-BE49-F238E27FC236}">
                <a16:creationId xmlns:a16="http://schemas.microsoft.com/office/drawing/2014/main" id="{723509C5-1F21-4E43-8B42-17DFB2CC6676}"/>
              </a:ext>
            </a:extLst>
          </p:cNvPr>
          <p:cNvPicPr>
            <a:picLocks noChangeAspect="1"/>
          </p:cNvPicPr>
          <p:nvPr/>
        </p:nvPicPr>
        <p:blipFill>
          <a:blip r:embed="rId19"/>
          <a:stretch>
            <a:fillRect/>
          </a:stretch>
        </p:blipFill>
        <p:spPr>
          <a:xfrm>
            <a:off x="8060522" y="4998750"/>
            <a:ext cx="1184694" cy="723740"/>
          </a:xfrm>
          <a:prstGeom prst="rect">
            <a:avLst/>
          </a:prstGeom>
        </p:spPr>
      </p:pic>
      <p:pic>
        <p:nvPicPr>
          <p:cNvPr id="23" name="Picture 22">
            <a:extLst>
              <a:ext uri="{FF2B5EF4-FFF2-40B4-BE49-F238E27FC236}">
                <a16:creationId xmlns:a16="http://schemas.microsoft.com/office/drawing/2014/main" id="{B20792CF-6C93-48A3-8285-44AD13680A5B}"/>
              </a:ext>
            </a:extLst>
          </p:cNvPr>
          <p:cNvPicPr>
            <a:picLocks noChangeAspect="1"/>
          </p:cNvPicPr>
          <p:nvPr/>
        </p:nvPicPr>
        <p:blipFill>
          <a:blip r:embed="rId20"/>
          <a:stretch>
            <a:fillRect/>
          </a:stretch>
        </p:blipFill>
        <p:spPr>
          <a:xfrm>
            <a:off x="9328936" y="4998750"/>
            <a:ext cx="1165339" cy="812100"/>
          </a:xfrm>
          <a:prstGeom prst="rect">
            <a:avLst/>
          </a:prstGeom>
        </p:spPr>
      </p:pic>
      <p:pic>
        <p:nvPicPr>
          <p:cNvPr id="24" name="Picture 23">
            <a:extLst>
              <a:ext uri="{FF2B5EF4-FFF2-40B4-BE49-F238E27FC236}">
                <a16:creationId xmlns:a16="http://schemas.microsoft.com/office/drawing/2014/main" id="{3E0BD898-C192-4924-B94C-5B1C7876CE8A}"/>
              </a:ext>
            </a:extLst>
          </p:cNvPr>
          <p:cNvPicPr>
            <a:picLocks noChangeAspect="1"/>
          </p:cNvPicPr>
          <p:nvPr/>
        </p:nvPicPr>
        <p:blipFill>
          <a:blip r:embed="rId21"/>
          <a:stretch>
            <a:fillRect/>
          </a:stretch>
        </p:blipFill>
        <p:spPr>
          <a:xfrm>
            <a:off x="10494275" y="4931422"/>
            <a:ext cx="1608129" cy="687905"/>
          </a:xfrm>
          <a:prstGeom prst="rect">
            <a:avLst/>
          </a:prstGeom>
        </p:spPr>
      </p:pic>
      <p:sp>
        <p:nvSpPr>
          <p:cNvPr id="25" name="Rectangle 24">
            <a:extLst>
              <a:ext uri="{FF2B5EF4-FFF2-40B4-BE49-F238E27FC236}">
                <a16:creationId xmlns:a16="http://schemas.microsoft.com/office/drawing/2014/main" id="{FA909C6C-C474-4206-8111-371E43E7CF81}"/>
              </a:ext>
            </a:extLst>
          </p:cNvPr>
          <p:cNvSpPr/>
          <p:nvPr/>
        </p:nvSpPr>
        <p:spPr>
          <a:xfrm>
            <a:off x="77110" y="4998750"/>
            <a:ext cx="12032201" cy="904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9DBAB1-FA2F-4FDF-9858-EF26311EBBD3}"/>
              </a:ext>
            </a:extLst>
          </p:cNvPr>
          <p:cNvSpPr/>
          <p:nvPr/>
        </p:nvSpPr>
        <p:spPr>
          <a:xfrm>
            <a:off x="84017" y="4107608"/>
            <a:ext cx="12032201" cy="904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2A1F199-09BD-4F08-B8B8-25BBAE7BF89E}"/>
              </a:ext>
            </a:extLst>
          </p:cNvPr>
          <p:cNvSpPr/>
          <p:nvPr/>
        </p:nvSpPr>
        <p:spPr>
          <a:xfrm>
            <a:off x="371540" y="86114"/>
            <a:ext cx="11404084" cy="1323439"/>
          </a:xfrm>
          <a:prstGeom prst="rect">
            <a:avLst/>
          </a:prstGeom>
          <a:noFill/>
        </p:spPr>
        <p:txBody>
          <a:bodyPr wrap="none" lIns="91440" tIns="45720" rIns="91440" bIns="45720">
            <a:spAutoFit/>
          </a:bodyPr>
          <a:lstStyle/>
          <a:p>
            <a:pPr algn="ctr"/>
            <a:r>
              <a:rPr lang="en-US" sz="8000" b="1" spc="50" dirty="0">
                <a:ln w="0"/>
                <a:solidFill>
                  <a:schemeClr val="bg2"/>
                </a:solidFill>
                <a:effectLst>
                  <a:innerShdw blurRad="63500" dist="50800" dir="13500000">
                    <a:srgbClr val="000000">
                      <a:alpha val="50000"/>
                    </a:srgbClr>
                  </a:innerShdw>
                </a:effectLst>
                <a:latin typeface="Poor Richard" panose="02080502050505020702" pitchFamily="18" charset="0"/>
              </a:rPr>
              <a:t>PREVENTION PRACTICES</a:t>
            </a:r>
          </a:p>
        </p:txBody>
      </p:sp>
      <p:sp>
        <p:nvSpPr>
          <p:cNvPr id="29" name="Rectangle 28">
            <a:extLst>
              <a:ext uri="{FF2B5EF4-FFF2-40B4-BE49-F238E27FC236}">
                <a16:creationId xmlns:a16="http://schemas.microsoft.com/office/drawing/2014/main" id="{9F961F0B-12BB-4B45-9C13-D2FF6BB251A1}"/>
              </a:ext>
            </a:extLst>
          </p:cNvPr>
          <p:cNvSpPr/>
          <p:nvPr/>
        </p:nvSpPr>
        <p:spPr>
          <a:xfrm>
            <a:off x="246882" y="5909626"/>
            <a:ext cx="1188338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Share your experience designing classroom routines.</a:t>
            </a:r>
          </a:p>
        </p:txBody>
      </p:sp>
      <p:pic>
        <p:nvPicPr>
          <p:cNvPr id="2" name="Picture 1">
            <a:extLst>
              <a:ext uri="{FF2B5EF4-FFF2-40B4-BE49-F238E27FC236}">
                <a16:creationId xmlns:a16="http://schemas.microsoft.com/office/drawing/2014/main" id="{B40CF11A-E282-481B-B7F3-6BB2E4EDE17B}"/>
              </a:ext>
            </a:extLst>
          </p:cNvPr>
          <p:cNvPicPr>
            <a:picLocks noChangeAspect="1"/>
          </p:cNvPicPr>
          <p:nvPr/>
        </p:nvPicPr>
        <p:blipFill>
          <a:blip r:embed="rId22"/>
          <a:stretch>
            <a:fillRect/>
          </a:stretch>
        </p:blipFill>
        <p:spPr>
          <a:xfrm>
            <a:off x="84017" y="2613267"/>
            <a:ext cx="1847248" cy="1579001"/>
          </a:xfrm>
          <a:prstGeom prst="rect">
            <a:avLst/>
          </a:prstGeom>
        </p:spPr>
      </p:pic>
    </p:spTree>
    <p:extLst>
      <p:ext uri="{BB962C8B-B14F-4D97-AF65-F5344CB8AC3E}">
        <p14:creationId xmlns:p14="http://schemas.microsoft.com/office/powerpoint/2010/main" val="367970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6"/>
                                        </p:tgtEl>
                                      </p:cBhvr>
                                    </p:animEffect>
                                    <p:set>
                                      <p:cBhvr>
                                        <p:cTn id="12" dur="1" fill="hold">
                                          <p:stCondLst>
                                            <p:cond delay="19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745941"/>
              </p:ext>
            </p:extLst>
          </p:nvPr>
        </p:nvGraphicFramePr>
        <p:xfrm>
          <a:off x="3683751" y="2489527"/>
          <a:ext cx="8447964" cy="4722434"/>
        </p:xfrm>
        <a:graphic>
          <a:graphicData uri="http://schemas.openxmlformats.org/drawingml/2006/table">
            <a:tbl>
              <a:tblPr firstRow="1" bandRow="1">
                <a:tableStyleId>{125E5076-3810-47DD-B79F-674D7AD40C01}</a:tableStyleId>
              </a:tblPr>
              <a:tblGrid>
                <a:gridCol w="8447964">
                  <a:extLst>
                    <a:ext uri="{9D8B030D-6E8A-4147-A177-3AD203B41FA5}">
                      <a16:colId xmlns:a16="http://schemas.microsoft.com/office/drawing/2014/main" val="2703549134"/>
                    </a:ext>
                  </a:extLst>
                </a:gridCol>
              </a:tblGrid>
              <a:tr h="4722434">
                <a:tc>
                  <a:txBody>
                    <a:bodyPr/>
                    <a:lstStyle/>
                    <a:p>
                      <a:pPr algn="l"/>
                      <a:r>
                        <a:rPr lang="en-US" sz="2800" b="0" kern="1200" dirty="0">
                          <a:solidFill>
                            <a:schemeClr val="tx1"/>
                          </a:solidFill>
                          <a:effectLst/>
                          <a:latin typeface="Century Gothic" panose="020B0502020202020204" pitchFamily="34" charset="0"/>
                        </a:rPr>
                        <a:t>A process for monitoring the classroom, or any school setting, </a:t>
                      </a:r>
                    </a:p>
                    <a:p>
                      <a:pPr algn="l"/>
                      <a:r>
                        <a:rPr lang="en-US" sz="2800" b="0" kern="1200" dirty="0">
                          <a:solidFill>
                            <a:schemeClr val="tx1"/>
                          </a:solidFill>
                          <a:effectLst/>
                          <a:latin typeface="Century Gothic" panose="020B0502020202020204" pitchFamily="34" charset="0"/>
                        </a:rPr>
                        <a:t>that incorporates moving, scanning, and interacting frequently with students.</a:t>
                      </a:r>
                    </a:p>
                    <a:p>
                      <a:pPr algn="l"/>
                      <a:r>
                        <a:rPr lang="en-US" sz="2800" b="1" kern="1200" dirty="0">
                          <a:solidFill>
                            <a:schemeClr val="tx1"/>
                          </a:solidFill>
                          <a:effectLst/>
                          <a:latin typeface="Century Gothic" panose="020B0502020202020204" pitchFamily="34" charset="0"/>
                        </a:rPr>
                        <a:t> </a:t>
                      </a:r>
                    </a:p>
                    <a:p>
                      <a:pPr algn="l"/>
                      <a:r>
                        <a:rPr lang="en-US" sz="2800" b="1" kern="1200" dirty="0">
                          <a:solidFill>
                            <a:schemeClr val="tx1"/>
                          </a:solidFill>
                          <a:effectLst/>
                          <a:latin typeface="Century Gothic" panose="020B0502020202020204" pitchFamily="34" charset="0"/>
                        </a:rPr>
                        <a:t>SCANNING:  </a:t>
                      </a:r>
                      <a:r>
                        <a:rPr lang="en-US" sz="2000" b="1" kern="1200" dirty="0">
                          <a:solidFill>
                            <a:schemeClr val="tx1"/>
                          </a:solidFill>
                          <a:effectLst/>
                          <a:latin typeface="Century Gothic" panose="020B0502020202020204" pitchFamily="34" charset="0"/>
                        </a:rPr>
                        <a:t>visual sweep of entire space</a:t>
                      </a:r>
                    </a:p>
                    <a:p>
                      <a:pPr algn="l"/>
                      <a:r>
                        <a:rPr lang="en-US" sz="2800" b="1" kern="1200" dirty="0">
                          <a:solidFill>
                            <a:schemeClr val="tx1"/>
                          </a:solidFill>
                          <a:effectLst/>
                          <a:latin typeface="Century Gothic" panose="020B0502020202020204" pitchFamily="34" charset="0"/>
                        </a:rPr>
                        <a:t>MOVING:  </a:t>
                      </a:r>
                      <a:r>
                        <a:rPr lang="en-US" sz="2000" b="1" kern="1200" dirty="0">
                          <a:solidFill>
                            <a:schemeClr val="tx1"/>
                          </a:solidFill>
                          <a:effectLst/>
                          <a:latin typeface="Century Gothic" panose="020B0502020202020204" pitchFamily="34" charset="0"/>
                        </a:rPr>
                        <a:t>continuous movement, proximity</a:t>
                      </a:r>
                    </a:p>
                    <a:p>
                      <a:pPr algn="l"/>
                      <a:r>
                        <a:rPr lang="en-US" sz="2800" b="1" kern="1200" dirty="0">
                          <a:solidFill>
                            <a:schemeClr val="tx1"/>
                          </a:solidFill>
                          <a:effectLst/>
                          <a:latin typeface="Century Gothic" panose="020B0502020202020204" pitchFamily="34" charset="0"/>
                        </a:rPr>
                        <a:t>INTERACTING: </a:t>
                      </a:r>
                      <a:r>
                        <a:rPr lang="en-US" sz="2000" b="1" kern="1200" dirty="0">
                          <a:solidFill>
                            <a:schemeClr val="tx1"/>
                          </a:solidFill>
                          <a:effectLst/>
                          <a:latin typeface="Century Gothic" panose="020B0502020202020204" pitchFamily="34" charset="0"/>
                        </a:rPr>
                        <a:t>verbal communication in a respectful manner, </a:t>
                      </a:r>
                    </a:p>
                    <a:p>
                      <a:pPr algn="l"/>
                      <a:r>
                        <a:rPr lang="en-US" sz="2000" b="1" kern="1200" dirty="0">
                          <a:solidFill>
                            <a:schemeClr val="tx1"/>
                          </a:solidFill>
                          <a:effectLst/>
                          <a:latin typeface="Century Gothic" panose="020B0502020202020204" pitchFamily="34" charset="0"/>
                        </a:rPr>
                        <a:t>any pre-corrections, non-contingent attention, specific verbal feedback</a:t>
                      </a:r>
                    </a:p>
                    <a:p>
                      <a:pPr marL="457200" indent="-457200">
                        <a:buFont typeface="Courier New" panose="02070309020205020404" pitchFamily="49" charset="0"/>
                        <a:buChar char="o"/>
                      </a:pPr>
                      <a:endParaRPr lang="en-US" sz="2800" b="1" dirty="0"/>
                    </a:p>
                  </a:txBody>
                  <a:tcPr marT="45712" marB="45712">
                    <a:solidFill>
                      <a:schemeClr val="bg1"/>
                    </a:solidFill>
                  </a:tcPr>
                </a:tc>
                <a:extLst>
                  <a:ext uri="{0D108BD9-81ED-4DB2-BD59-A6C34878D82A}">
                    <a16:rowId xmlns:a16="http://schemas.microsoft.com/office/drawing/2014/main" val="2873877035"/>
                  </a:ext>
                </a:extLst>
              </a:tr>
            </a:tbl>
          </a:graphicData>
        </a:graphic>
      </p:graphicFrame>
      <p:pic>
        <p:nvPicPr>
          <p:cNvPr id="5" name="Picture 4">
            <a:extLst>
              <a:ext uri="{FF2B5EF4-FFF2-40B4-BE49-F238E27FC236}">
                <a16:creationId xmlns:a16="http://schemas.microsoft.com/office/drawing/2014/main" id="{502F5512-3ADE-4582-85B9-949A815CE458}"/>
              </a:ext>
            </a:extLst>
          </p:cNvPr>
          <p:cNvPicPr>
            <a:picLocks noChangeAspect="1"/>
          </p:cNvPicPr>
          <p:nvPr/>
        </p:nvPicPr>
        <p:blipFill>
          <a:blip r:embed="rId3"/>
          <a:stretch>
            <a:fillRect/>
          </a:stretch>
        </p:blipFill>
        <p:spPr>
          <a:xfrm flipH="1">
            <a:off x="-1738924" y="1756007"/>
            <a:ext cx="5512529" cy="5008728"/>
          </a:xfrm>
          <a:prstGeom prst="ellipse">
            <a:avLst/>
          </a:prstGeom>
          <a:ln>
            <a:noFill/>
          </a:ln>
          <a:effectLst>
            <a:softEdge rad="112500"/>
          </a:effectLst>
        </p:spPr>
      </p:pic>
      <p:sp>
        <p:nvSpPr>
          <p:cNvPr id="3" name="Title 2">
            <a:extLst>
              <a:ext uri="{FF2B5EF4-FFF2-40B4-BE49-F238E27FC236}">
                <a16:creationId xmlns:a16="http://schemas.microsoft.com/office/drawing/2014/main" id="{59CA7717-006F-45F0-B014-FE5E79FCD4C4}"/>
              </a:ext>
            </a:extLst>
          </p:cNvPr>
          <p:cNvSpPr>
            <a:spLocks noGrp="1"/>
          </p:cNvSpPr>
          <p:nvPr>
            <p:ph type="title"/>
          </p:nvPr>
        </p:nvSpPr>
        <p:spPr>
          <a:xfrm>
            <a:off x="129655" y="521265"/>
            <a:ext cx="12234112" cy="1036850"/>
          </a:xfrm>
        </p:spPr>
        <p:txBody>
          <a:bodyPr>
            <a:normAutofit fontScale="90000"/>
          </a:bodyPr>
          <a:lstStyle/>
          <a:p>
            <a:r>
              <a:rPr lang="en-US" sz="9800" dirty="0">
                <a:latin typeface="Poor Richard" panose="02080502050505020702" pitchFamily="18" charset="0"/>
              </a:rPr>
              <a:t>Prevention Practice:  </a:t>
            </a:r>
            <a:r>
              <a:rPr lang="en-US" sz="4800" b="1" dirty="0"/>
              <a:t>Supervision</a:t>
            </a:r>
            <a:br>
              <a:rPr lang="en-US" dirty="0"/>
            </a:br>
            <a:r>
              <a:rPr lang="en-US" dirty="0"/>
              <a:t>Use active supervision and proximity.</a:t>
            </a:r>
          </a:p>
        </p:txBody>
      </p:sp>
      <p:pic>
        <p:nvPicPr>
          <p:cNvPr id="4" name="Picture 3">
            <a:extLst>
              <a:ext uri="{FF2B5EF4-FFF2-40B4-BE49-F238E27FC236}">
                <a16:creationId xmlns:a16="http://schemas.microsoft.com/office/drawing/2014/main" id="{88B0A2A6-AA62-4AAD-AE6F-3C2FFD99E6B9}"/>
              </a:ext>
            </a:extLst>
          </p:cNvPr>
          <p:cNvPicPr>
            <a:picLocks noChangeAspect="1"/>
          </p:cNvPicPr>
          <p:nvPr/>
        </p:nvPicPr>
        <p:blipFill>
          <a:blip r:embed="rId4"/>
          <a:stretch>
            <a:fillRect/>
          </a:stretch>
        </p:blipFill>
        <p:spPr>
          <a:xfrm>
            <a:off x="8845578" y="1039690"/>
            <a:ext cx="3120759" cy="1442501"/>
          </a:xfrm>
          <a:prstGeom prst="rect">
            <a:avLst/>
          </a:prstGeom>
        </p:spPr>
      </p:pic>
    </p:spTree>
    <p:extLst>
      <p:ext uri="{BB962C8B-B14F-4D97-AF65-F5344CB8AC3E}">
        <p14:creationId xmlns:p14="http://schemas.microsoft.com/office/powerpoint/2010/main" val="32765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73251327"/>
              </p:ext>
            </p:extLst>
          </p:nvPr>
        </p:nvGraphicFramePr>
        <p:xfrm>
          <a:off x="5674341" y="2306844"/>
          <a:ext cx="6571397" cy="4994180"/>
        </p:xfrm>
        <a:graphic>
          <a:graphicData uri="http://schemas.openxmlformats.org/drawingml/2006/table">
            <a:tbl>
              <a:tblPr firstRow="1" bandRow="1">
                <a:tableStyleId>{125E5076-3810-47DD-B79F-674D7AD40C01}</a:tableStyleId>
              </a:tblPr>
              <a:tblGrid>
                <a:gridCol w="6571397">
                  <a:extLst>
                    <a:ext uri="{9D8B030D-6E8A-4147-A177-3AD203B41FA5}">
                      <a16:colId xmlns:a16="http://schemas.microsoft.com/office/drawing/2014/main" val="2703549134"/>
                    </a:ext>
                  </a:extLst>
                </a:gridCol>
              </a:tblGrid>
              <a:tr h="4994180">
                <a:tc>
                  <a:txBody>
                    <a:bodyPr/>
                    <a:lstStyle/>
                    <a:p>
                      <a:pPr algn="l"/>
                      <a:r>
                        <a:rPr lang="en-US" sz="3600" b="0" dirty="0">
                          <a:solidFill>
                            <a:schemeClr val="tx1"/>
                          </a:solidFill>
                          <a:latin typeface="Century Gothic" panose="020B0502020202020204" pitchFamily="34" charset="0"/>
                        </a:rPr>
                        <a:t>A teacher behavior that requests or solicits a student response:</a:t>
                      </a:r>
                    </a:p>
                    <a:p>
                      <a:pPr algn="l"/>
                      <a:endParaRPr lang="en-US" sz="3600" dirty="0">
                        <a:solidFill>
                          <a:schemeClr val="tx1"/>
                        </a:solidFill>
                        <a:latin typeface="Century Gothic" panose="020B0502020202020204" pitchFamily="34" charset="0"/>
                      </a:endParaRPr>
                    </a:p>
                    <a:p>
                      <a:pPr algn="l"/>
                      <a:r>
                        <a:rPr lang="en-US" sz="3600" dirty="0">
                          <a:solidFill>
                            <a:schemeClr val="tx1"/>
                          </a:solidFill>
                          <a:latin typeface="Century Gothic" panose="020B0502020202020204" pitchFamily="34" charset="0"/>
                        </a:rPr>
                        <a:t>*INDIVIDUAL OR SMALL   GROUP QUESTIONING</a:t>
                      </a:r>
                    </a:p>
                    <a:p>
                      <a:pPr algn="l"/>
                      <a:r>
                        <a:rPr lang="en-US" sz="3600" dirty="0">
                          <a:solidFill>
                            <a:schemeClr val="tx1"/>
                          </a:solidFill>
                          <a:latin typeface="Century Gothic" panose="020B0502020202020204" pitchFamily="34" charset="0"/>
                        </a:rPr>
                        <a:t>*CHORAL</a:t>
                      </a:r>
                      <a:r>
                        <a:rPr lang="en-US" sz="3600" baseline="0" dirty="0">
                          <a:solidFill>
                            <a:schemeClr val="tx1"/>
                          </a:solidFill>
                          <a:latin typeface="Century Gothic" panose="020B0502020202020204" pitchFamily="34" charset="0"/>
                        </a:rPr>
                        <a:t> RESPONDING</a:t>
                      </a:r>
                    </a:p>
                    <a:p>
                      <a:pPr algn="l"/>
                      <a:r>
                        <a:rPr lang="en-US" sz="3600" baseline="0" dirty="0">
                          <a:solidFill>
                            <a:schemeClr val="tx1"/>
                          </a:solidFill>
                          <a:latin typeface="Century Gothic" panose="020B0502020202020204" pitchFamily="34" charset="0"/>
                        </a:rPr>
                        <a:t>*NONVERBAL RESPONSES</a:t>
                      </a:r>
                      <a:endParaRPr lang="en-US" sz="3600" b="0" kern="1200" dirty="0">
                        <a:solidFill>
                          <a:schemeClr val="tx1"/>
                        </a:solidFill>
                        <a:latin typeface="Century Gothic" panose="020B0502020202020204" pitchFamily="34" charset="0"/>
                        <a:ea typeface="+mn-ea"/>
                        <a:cs typeface="+mn-cs"/>
                      </a:endParaRPr>
                    </a:p>
                    <a:p>
                      <a:pPr marL="457200" indent="-457200">
                        <a:buFont typeface="Courier New" panose="02070309020205020404" pitchFamily="49" charset="0"/>
                        <a:buChar char="o"/>
                      </a:pPr>
                      <a:endParaRPr lang="en-US" sz="2800" b="1" dirty="0"/>
                    </a:p>
                  </a:txBody>
                  <a:tcPr marT="45712" marB="45712">
                    <a:solidFill>
                      <a:schemeClr val="bg1"/>
                    </a:solidFill>
                  </a:tcPr>
                </a:tc>
                <a:extLst>
                  <a:ext uri="{0D108BD9-81ED-4DB2-BD59-A6C34878D82A}">
                    <a16:rowId xmlns:a16="http://schemas.microsoft.com/office/drawing/2014/main" val="2873877035"/>
                  </a:ext>
                </a:extLst>
              </a:tr>
            </a:tbl>
          </a:graphicData>
        </a:graphic>
      </p:graphicFrame>
      <p:sp>
        <p:nvSpPr>
          <p:cNvPr id="3" name="Title 2">
            <a:extLst>
              <a:ext uri="{FF2B5EF4-FFF2-40B4-BE49-F238E27FC236}">
                <a16:creationId xmlns:a16="http://schemas.microsoft.com/office/drawing/2014/main" id="{59CA7717-006F-45F0-B014-FE5E79FCD4C4}"/>
              </a:ext>
            </a:extLst>
          </p:cNvPr>
          <p:cNvSpPr>
            <a:spLocks noGrp="1"/>
          </p:cNvSpPr>
          <p:nvPr>
            <p:ph type="title"/>
          </p:nvPr>
        </p:nvSpPr>
        <p:spPr>
          <a:xfrm>
            <a:off x="129655" y="521265"/>
            <a:ext cx="12234112" cy="1036850"/>
          </a:xfrm>
        </p:spPr>
        <p:txBody>
          <a:bodyPr>
            <a:normAutofit fontScale="90000"/>
          </a:bodyPr>
          <a:lstStyle/>
          <a:p>
            <a:r>
              <a:rPr lang="en-US" sz="9800" dirty="0">
                <a:latin typeface="Poor Richard" panose="02080502050505020702" pitchFamily="18" charset="0"/>
              </a:rPr>
              <a:t>Prevention Practice:  </a:t>
            </a:r>
            <a:r>
              <a:rPr lang="en-US" sz="4800" b="1" dirty="0"/>
              <a:t>Opportunity</a:t>
            </a:r>
            <a:br>
              <a:rPr lang="en-US" dirty="0"/>
            </a:br>
            <a:r>
              <a:rPr lang="en-US" dirty="0"/>
              <a:t>Provide high rates and varied opportunities.</a:t>
            </a:r>
          </a:p>
        </p:txBody>
      </p:sp>
      <p:pic>
        <p:nvPicPr>
          <p:cNvPr id="4" name="Picture 3">
            <a:extLst>
              <a:ext uri="{FF2B5EF4-FFF2-40B4-BE49-F238E27FC236}">
                <a16:creationId xmlns:a16="http://schemas.microsoft.com/office/drawing/2014/main" id="{D6B07EEC-B051-44CD-8C92-B459939DB673}"/>
              </a:ext>
            </a:extLst>
          </p:cNvPr>
          <p:cNvPicPr>
            <a:picLocks noChangeAspect="1"/>
          </p:cNvPicPr>
          <p:nvPr/>
        </p:nvPicPr>
        <p:blipFill>
          <a:blip r:embed="rId3"/>
          <a:stretch>
            <a:fillRect/>
          </a:stretch>
        </p:blipFill>
        <p:spPr>
          <a:xfrm>
            <a:off x="0" y="1690740"/>
            <a:ext cx="5295331" cy="4994180"/>
          </a:xfrm>
          <a:prstGeom prst="rect">
            <a:avLst/>
          </a:prstGeom>
        </p:spPr>
      </p:pic>
      <p:pic>
        <p:nvPicPr>
          <p:cNvPr id="5" name="Picture 4">
            <a:extLst>
              <a:ext uri="{FF2B5EF4-FFF2-40B4-BE49-F238E27FC236}">
                <a16:creationId xmlns:a16="http://schemas.microsoft.com/office/drawing/2014/main" id="{265BBD15-B82C-454B-A426-9E427F7D241C}"/>
              </a:ext>
            </a:extLst>
          </p:cNvPr>
          <p:cNvPicPr>
            <a:picLocks noChangeAspect="1"/>
          </p:cNvPicPr>
          <p:nvPr/>
        </p:nvPicPr>
        <p:blipFill>
          <a:blip r:embed="rId4"/>
          <a:stretch>
            <a:fillRect/>
          </a:stretch>
        </p:blipFill>
        <p:spPr>
          <a:xfrm>
            <a:off x="8884428" y="1055527"/>
            <a:ext cx="3091262" cy="1369129"/>
          </a:xfrm>
          <a:prstGeom prst="rect">
            <a:avLst/>
          </a:prstGeom>
        </p:spPr>
      </p:pic>
    </p:spTree>
    <p:extLst>
      <p:ext uri="{BB962C8B-B14F-4D97-AF65-F5344CB8AC3E}">
        <p14:creationId xmlns:p14="http://schemas.microsoft.com/office/powerpoint/2010/main" val="40670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61172816"/>
              </p:ext>
            </p:extLst>
          </p:nvPr>
        </p:nvGraphicFramePr>
        <p:xfrm>
          <a:off x="4866924" y="2543786"/>
          <a:ext cx="7271982" cy="4994180"/>
        </p:xfrm>
        <a:graphic>
          <a:graphicData uri="http://schemas.openxmlformats.org/drawingml/2006/table">
            <a:tbl>
              <a:tblPr firstRow="1" bandRow="1">
                <a:tableStyleId>{125E5076-3810-47DD-B79F-674D7AD40C01}</a:tableStyleId>
              </a:tblPr>
              <a:tblGrid>
                <a:gridCol w="7271982">
                  <a:extLst>
                    <a:ext uri="{9D8B030D-6E8A-4147-A177-3AD203B41FA5}">
                      <a16:colId xmlns:a16="http://schemas.microsoft.com/office/drawing/2014/main" val="2703549134"/>
                    </a:ext>
                  </a:extLst>
                </a:gridCol>
              </a:tblGrid>
              <a:tr h="4994180">
                <a:tc>
                  <a:txBody>
                    <a:bodyPr/>
                    <a:lstStyle/>
                    <a:p>
                      <a:r>
                        <a:rPr lang="en-US" sz="3600" b="0" dirty="0">
                          <a:solidFill>
                            <a:schemeClr val="tx1"/>
                          </a:solidFill>
                          <a:latin typeface="Century Gothic" panose="020B0502020202020204" pitchFamily="34" charset="0"/>
                        </a:rPr>
                        <a:t>Verbal statement that names the behavior explicitly</a:t>
                      </a:r>
                      <a:r>
                        <a:rPr lang="en-US" sz="3600" b="0" baseline="0" dirty="0">
                          <a:solidFill>
                            <a:schemeClr val="tx1"/>
                          </a:solidFill>
                          <a:latin typeface="Century Gothic" panose="020B0502020202020204" pitchFamily="34" charset="0"/>
                        </a:rPr>
                        <a:t> and </a:t>
                      </a:r>
                    </a:p>
                    <a:p>
                      <a:r>
                        <a:rPr lang="en-US" sz="3600" b="0" baseline="0" dirty="0">
                          <a:solidFill>
                            <a:schemeClr val="tx1"/>
                          </a:solidFill>
                          <a:latin typeface="Century Gothic" panose="020B0502020202020204" pitchFamily="34" charset="0"/>
                        </a:rPr>
                        <a:t>includes a statement that shows approval:</a:t>
                      </a:r>
                    </a:p>
                    <a:p>
                      <a:endParaRPr lang="en-US" sz="2800" baseline="0" dirty="0">
                        <a:solidFill>
                          <a:schemeClr val="tx1"/>
                        </a:solidFill>
                        <a:latin typeface="Century Gothic" panose="020B0502020202020204" pitchFamily="34" charset="0"/>
                      </a:endParaRPr>
                    </a:p>
                    <a:p>
                      <a:r>
                        <a:rPr lang="en-US" sz="2800" baseline="0" dirty="0">
                          <a:solidFill>
                            <a:schemeClr val="tx1"/>
                          </a:solidFill>
                          <a:latin typeface="Century Gothic" panose="020B0502020202020204" pitchFamily="34" charset="0"/>
                        </a:rPr>
                        <a:t>*INDIVIDUAL or GROUP</a:t>
                      </a:r>
                    </a:p>
                    <a:p>
                      <a:r>
                        <a:rPr lang="en-US" sz="2800" baseline="0" dirty="0">
                          <a:solidFill>
                            <a:schemeClr val="tx1"/>
                          </a:solidFill>
                          <a:latin typeface="Century Gothic" panose="020B0502020202020204" pitchFamily="34" charset="0"/>
                        </a:rPr>
                        <a:t>*TIMELY</a:t>
                      </a:r>
                    </a:p>
                    <a:p>
                      <a:r>
                        <a:rPr lang="en-US" sz="2800" baseline="0" dirty="0">
                          <a:solidFill>
                            <a:schemeClr val="tx1"/>
                          </a:solidFill>
                          <a:latin typeface="Century Gothic" panose="020B0502020202020204" pitchFamily="34" charset="0"/>
                        </a:rPr>
                        <a:t>*MEANINGFUL and SINCERE *5 to 1 RATIO</a:t>
                      </a:r>
                      <a:endParaRPr lang="en-US" sz="2800" b="0" kern="1200" baseline="0" dirty="0">
                        <a:solidFill>
                          <a:schemeClr val="tx1"/>
                        </a:solidFill>
                        <a:latin typeface="Century Gothic" panose="020B0502020202020204" pitchFamily="34" charset="0"/>
                        <a:ea typeface="+mn-ea"/>
                        <a:cs typeface="+mn-cs"/>
                      </a:endParaRPr>
                    </a:p>
                    <a:p>
                      <a:pPr marL="457200" indent="-457200">
                        <a:buFont typeface="Courier New" panose="02070309020205020404" pitchFamily="49" charset="0"/>
                        <a:buChar char="o"/>
                      </a:pPr>
                      <a:endParaRPr lang="en-US" sz="2800" b="1" dirty="0"/>
                    </a:p>
                  </a:txBody>
                  <a:tcPr marT="45712" marB="45712">
                    <a:solidFill>
                      <a:schemeClr val="bg1"/>
                    </a:solidFill>
                  </a:tcPr>
                </a:tc>
                <a:extLst>
                  <a:ext uri="{0D108BD9-81ED-4DB2-BD59-A6C34878D82A}">
                    <a16:rowId xmlns:a16="http://schemas.microsoft.com/office/drawing/2014/main" val="2873877035"/>
                  </a:ext>
                </a:extLst>
              </a:tr>
            </a:tbl>
          </a:graphicData>
        </a:graphic>
      </p:graphicFrame>
      <p:sp>
        <p:nvSpPr>
          <p:cNvPr id="3" name="Title 2">
            <a:extLst>
              <a:ext uri="{FF2B5EF4-FFF2-40B4-BE49-F238E27FC236}">
                <a16:creationId xmlns:a16="http://schemas.microsoft.com/office/drawing/2014/main" id="{59CA7717-006F-45F0-B014-FE5E79FCD4C4}"/>
              </a:ext>
            </a:extLst>
          </p:cNvPr>
          <p:cNvSpPr>
            <a:spLocks noGrp="1"/>
          </p:cNvSpPr>
          <p:nvPr>
            <p:ph type="title"/>
          </p:nvPr>
        </p:nvSpPr>
        <p:spPr>
          <a:xfrm>
            <a:off x="-42112" y="377964"/>
            <a:ext cx="12234112" cy="1036850"/>
          </a:xfrm>
        </p:spPr>
        <p:txBody>
          <a:bodyPr>
            <a:normAutofit fontScale="90000"/>
          </a:bodyPr>
          <a:lstStyle/>
          <a:p>
            <a:r>
              <a:rPr lang="en-US" sz="8900" dirty="0">
                <a:latin typeface="Poor Richard" panose="02080502050505020702" pitchFamily="18" charset="0"/>
              </a:rPr>
              <a:t>Prevention Practice: </a:t>
            </a:r>
            <a:r>
              <a:rPr lang="en-US" sz="4000" b="1" dirty="0"/>
              <a:t>Acknowledgement</a:t>
            </a:r>
            <a:br>
              <a:rPr lang="en-US" dirty="0"/>
            </a:br>
            <a:r>
              <a:rPr lang="en-US" dirty="0"/>
              <a:t>Use behavior specific praise.</a:t>
            </a:r>
          </a:p>
        </p:txBody>
      </p:sp>
      <p:pic>
        <p:nvPicPr>
          <p:cNvPr id="6" name="Picture 5">
            <a:extLst>
              <a:ext uri="{FF2B5EF4-FFF2-40B4-BE49-F238E27FC236}">
                <a16:creationId xmlns:a16="http://schemas.microsoft.com/office/drawing/2014/main" id="{A4AFEEDE-D209-4D5E-8171-A77E10EF2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125" y="2074266"/>
            <a:ext cx="4515134" cy="398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2346215-D5DC-4CBA-9D41-8E876F1AD3F4}"/>
              </a:ext>
            </a:extLst>
          </p:cNvPr>
          <p:cNvPicPr>
            <a:picLocks noChangeAspect="1"/>
          </p:cNvPicPr>
          <p:nvPr/>
        </p:nvPicPr>
        <p:blipFill>
          <a:blip r:embed="rId4"/>
          <a:stretch>
            <a:fillRect/>
          </a:stretch>
        </p:blipFill>
        <p:spPr>
          <a:xfrm>
            <a:off x="8194204" y="926084"/>
            <a:ext cx="3344534" cy="1617702"/>
          </a:xfrm>
          <a:prstGeom prst="rect">
            <a:avLst/>
          </a:prstGeom>
        </p:spPr>
      </p:pic>
    </p:spTree>
    <p:extLst>
      <p:ext uri="{BB962C8B-B14F-4D97-AF65-F5344CB8AC3E}">
        <p14:creationId xmlns:p14="http://schemas.microsoft.com/office/powerpoint/2010/main" val="28189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3147347"/>
              </p:ext>
            </p:extLst>
          </p:nvPr>
        </p:nvGraphicFramePr>
        <p:xfrm>
          <a:off x="5221765" y="2735692"/>
          <a:ext cx="7271982" cy="4994180"/>
        </p:xfrm>
        <a:graphic>
          <a:graphicData uri="http://schemas.openxmlformats.org/drawingml/2006/table">
            <a:tbl>
              <a:tblPr firstRow="1" bandRow="1">
                <a:tableStyleId>{125E5076-3810-47DD-B79F-674D7AD40C01}</a:tableStyleId>
              </a:tblPr>
              <a:tblGrid>
                <a:gridCol w="7271982">
                  <a:extLst>
                    <a:ext uri="{9D8B030D-6E8A-4147-A177-3AD203B41FA5}">
                      <a16:colId xmlns:a16="http://schemas.microsoft.com/office/drawing/2014/main" val="2703549134"/>
                    </a:ext>
                  </a:extLst>
                </a:gridCol>
              </a:tblGrid>
              <a:tr h="4994180">
                <a:tc>
                  <a:txBody>
                    <a:bodyPr/>
                    <a:lstStyle/>
                    <a:p>
                      <a:r>
                        <a:rPr lang="en-US" sz="2800" b="0" dirty="0">
                          <a:solidFill>
                            <a:schemeClr val="tx1"/>
                          </a:solidFill>
                          <a:latin typeface="Century Gothic" panose="020B0502020202020204" pitchFamily="34" charset="0"/>
                        </a:rPr>
                        <a:t>Reminders that are provided before a behavior is expected </a:t>
                      </a:r>
                    </a:p>
                    <a:p>
                      <a:r>
                        <a:rPr lang="en-US" sz="2800" b="0" dirty="0">
                          <a:solidFill>
                            <a:schemeClr val="tx1"/>
                          </a:solidFill>
                          <a:latin typeface="Century Gothic" panose="020B0502020202020204" pitchFamily="34" charset="0"/>
                        </a:rPr>
                        <a:t>that describes what is expected:</a:t>
                      </a:r>
                    </a:p>
                    <a:p>
                      <a:endParaRPr lang="en-US" sz="3200" dirty="0">
                        <a:solidFill>
                          <a:schemeClr val="tx1"/>
                        </a:solidFill>
                        <a:latin typeface="Century Gothic" panose="020B0502020202020204" pitchFamily="34" charset="0"/>
                      </a:endParaRPr>
                    </a:p>
                    <a:p>
                      <a:r>
                        <a:rPr lang="en-US" sz="3200" dirty="0">
                          <a:solidFill>
                            <a:schemeClr val="tx1"/>
                          </a:solidFill>
                          <a:latin typeface="Century Gothic" panose="020B0502020202020204" pitchFamily="34" charset="0"/>
                        </a:rPr>
                        <a:t>*PREVENTATIVE</a:t>
                      </a:r>
                    </a:p>
                    <a:p>
                      <a:r>
                        <a:rPr lang="en-US" sz="3200" dirty="0">
                          <a:solidFill>
                            <a:schemeClr val="tx1"/>
                          </a:solidFill>
                          <a:latin typeface="Century Gothic" panose="020B0502020202020204" pitchFamily="34" charset="0"/>
                        </a:rPr>
                        <a:t>*UNDERSTANDABLE</a:t>
                      </a:r>
                    </a:p>
                    <a:p>
                      <a:r>
                        <a:rPr lang="en-US" sz="3200" dirty="0">
                          <a:solidFill>
                            <a:schemeClr val="tx1"/>
                          </a:solidFill>
                          <a:latin typeface="Century Gothic" panose="020B0502020202020204" pitchFamily="34" charset="0"/>
                        </a:rPr>
                        <a:t>*OBSERVABLE</a:t>
                      </a:r>
                    </a:p>
                    <a:p>
                      <a:r>
                        <a:rPr lang="en-US" sz="3200" dirty="0">
                          <a:solidFill>
                            <a:schemeClr val="tx1"/>
                          </a:solidFill>
                          <a:latin typeface="Century Gothic" panose="020B0502020202020204" pitchFamily="34" charset="0"/>
                        </a:rPr>
                        <a:t>*SPECIFIC</a:t>
                      </a:r>
                      <a:r>
                        <a:rPr lang="en-US" sz="3200" baseline="0" dirty="0">
                          <a:solidFill>
                            <a:schemeClr val="tx1"/>
                          </a:solidFill>
                          <a:latin typeface="Century Gothic" panose="020B0502020202020204" pitchFamily="34" charset="0"/>
                        </a:rPr>
                        <a:t> AND EXPLICIT</a:t>
                      </a:r>
                    </a:p>
                    <a:p>
                      <a:pPr marL="457200" indent="-457200">
                        <a:buFont typeface="Courier New" panose="02070309020205020404" pitchFamily="49" charset="0"/>
                        <a:buChar char="o"/>
                      </a:pPr>
                      <a:endParaRPr lang="en-US" sz="2800" b="1" dirty="0"/>
                    </a:p>
                  </a:txBody>
                  <a:tcPr marT="45712" marB="45712">
                    <a:solidFill>
                      <a:schemeClr val="bg1"/>
                    </a:solidFill>
                  </a:tcPr>
                </a:tc>
                <a:extLst>
                  <a:ext uri="{0D108BD9-81ED-4DB2-BD59-A6C34878D82A}">
                    <a16:rowId xmlns:a16="http://schemas.microsoft.com/office/drawing/2014/main" val="2873877035"/>
                  </a:ext>
                </a:extLst>
              </a:tr>
            </a:tbl>
          </a:graphicData>
        </a:graphic>
      </p:graphicFrame>
      <p:sp>
        <p:nvSpPr>
          <p:cNvPr id="3" name="Title 2">
            <a:extLst>
              <a:ext uri="{FF2B5EF4-FFF2-40B4-BE49-F238E27FC236}">
                <a16:creationId xmlns:a16="http://schemas.microsoft.com/office/drawing/2014/main" id="{59CA7717-006F-45F0-B014-FE5E79FCD4C4}"/>
              </a:ext>
            </a:extLst>
          </p:cNvPr>
          <p:cNvSpPr>
            <a:spLocks noGrp="1"/>
          </p:cNvSpPr>
          <p:nvPr>
            <p:ph type="title"/>
          </p:nvPr>
        </p:nvSpPr>
        <p:spPr>
          <a:xfrm>
            <a:off x="73894" y="278876"/>
            <a:ext cx="12234112" cy="1036850"/>
          </a:xfrm>
        </p:spPr>
        <p:txBody>
          <a:bodyPr>
            <a:normAutofit fontScale="90000"/>
          </a:bodyPr>
          <a:lstStyle/>
          <a:p>
            <a:r>
              <a:rPr lang="en-US" sz="8000" dirty="0">
                <a:latin typeface="Poor Richard" panose="02080502050505020702" pitchFamily="18" charset="0"/>
              </a:rPr>
              <a:t>Prevention Practice:  </a:t>
            </a:r>
            <a:r>
              <a:rPr lang="en-US" sz="4000" b="1" dirty="0"/>
              <a:t>Prompts/</a:t>
            </a:r>
            <a:r>
              <a:rPr lang="en-US" sz="4000" b="1" dirty="0" err="1"/>
              <a:t>Precorrects</a:t>
            </a:r>
            <a:r>
              <a:rPr lang="en-US" sz="4000" b="1" dirty="0"/>
              <a:t>  </a:t>
            </a:r>
            <a:r>
              <a:rPr lang="en-US" sz="2700" dirty="0"/>
              <a:t>Make the problem behavior irrelevant with </a:t>
            </a:r>
            <a:r>
              <a:rPr lang="en-US" sz="2700" dirty="0" err="1"/>
              <a:t>anticipaton</a:t>
            </a:r>
            <a:r>
              <a:rPr lang="en-US" sz="2700" dirty="0"/>
              <a:t> and reminders.</a:t>
            </a:r>
          </a:p>
        </p:txBody>
      </p:sp>
      <p:pic>
        <p:nvPicPr>
          <p:cNvPr id="5" name="Picture 4">
            <a:extLst>
              <a:ext uri="{FF2B5EF4-FFF2-40B4-BE49-F238E27FC236}">
                <a16:creationId xmlns:a16="http://schemas.microsoft.com/office/drawing/2014/main" id="{3DD21C6B-B91E-4DFE-B6B8-69414F5CB082}"/>
              </a:ext>
            </a:extLst>
          </p:cNvPr>
          <p:cNvPicPr>
            <a:picLocks noChangeAspect="1"/>
          </p:cNvPicPr>
          <p:nvPr/>
        </p:nvPicPr>
        <p:blipFill>
          <a:blip r:embed="rId3"/>
          <a:stretch>
            <a:fillRect/>
          </a:stretch>
        </p:blipFill>
        <p:spPr>
          <a:xfrm>
            <a:off x="73894" y="1665028"/>
            <a:ext cx="2990028" cy="5092470"/>
          </a:xfrm>
          <a:prstGeom prst="rect">
            <a:avLst/>
          </a:prstGeom>
        </p:spPr>
      </p:pic>
      <p:pic>
        <p:nvPicPr>
          <p:cNvPr id="7" name="Picture 6">
            <a:extLst>
              <a:ext uri="{FF2B5EF4-FFF2-40B4-BE49-F238E27FC236}">
                <a16:creationId xmlns:a16="http://schemas.microsoft.com/office/drawing/2014/main" id="{185DCEE4-DFC8-4CEA-A458-E908137D29C8}"/>
              </a:ext>
            </a:extLst>
          </p:cNvPr>
          <p:cNvPicPr>
            <a:picLocks noChangeAspect="1"/>
          </p:cNvPicPr>
          <p:nvPr/>
        </p:nvPicPr>
        <p:blipFill>
          <a:blip r:embed="rId4"/>
          <a:stretch>
            <a:fillRect/>
          </a:stretch>
        </p:blipFill>
        <p:spPr>
          <a:xfrm>
            <a:off x="3063921" y="4232932"/>
            <a:ext cx="2033517" cy="2402006"/>
          </a:xfrm>
          <a:prstGeom prst="rect">
            <a:avLst/>
          </a:prstGeom>
          <a:ln w="38100">
            <a:solidFill>
              <a:schemeClr val="tx1"/>
            </a:solidFill>
          </a:ln>
        </p:spPr>
      </p:pic>
      <p:pic>
        <p:nvPicPr>
          <p:cNvPr id="8" name="Picture 7">
            <a:extLst>
              <a:ext uri="{FF2B5EF4-FFF2-40B4-BE49-F238E27FC236}">
                <a16:creationId xmlns:a16="http://schemas.microsoft.com/office/drawing/2014/main" id="{1FBDAA4D-2BA3-4227-A2DE-01BA77757171}"/>
              </a:ext>
            </a:extLst>
          </p:cNvPr>
          <p:cNvPicPr>
            <a:picLocks noChangeAspect="1"/>
          </p:cNvPicPr>
          <p:nvPr/>
        </p:nvPicPr>
        <p:blipFill>
          <a:blip r:embed="rId5"/>
          <a:stretch>
            <a:fillRect/>
          </a:stretch>
        </p:blipFill>
        <p:spPr>
          <a:xfrm>
            <a:off x="3063922" y="1747977"/>
            <a:ext cx="2033517" cy="2402006"/>
          </a:xfrm>
          <a:prstGeom prst="rect">
            <a:avLst/>
          </a:prstGeom>
          <a:ln w="38100">
            <a:solidFill>
              <a:schemeClr val="tx1"/>
            </a:solidFill>
          </a:ln>
        </p:spPr>
      </p:pic>
      <p:pic>
        <p:nvPicPr>
          <p:cNvPr id="4" name="Picture 3">
            <a:extLst>
              <a:ext uri="{FF2B5EF4-FFF2-40B4-BE49-F238E27FC236}">
                <a16:creationId xmlns:a16="http://schemas.microsoft.com/office/drawing/2014/main" id="{D87A3711-2CA1-48A6-AAAA-D7BDD5BA3C36}"/>
              </a:ext>
            </a:extLst>
          </p:cNvPr>
          <p:cNvPicPr>
            <a:picLocks noChangeAspect="1"/>
          </p:cNvPicPr>
          <p:nvPr/>
        </p:nvPicPr>
        <p:blipFill>
          <a:blip r:embed="rId6"/>
          <a:stretch>
            <a:fillRect/>
          </a:stretch>
        </p:blipFill>
        <p:spPr>
          <a:xfrm>
            <a:off x="8583561" y="1315726"/>
            <a:ext cx="3097992" cy="1419966"/>
          </a:xfrm>
          <a:prstGeom prst="rect">
            <a:avLst/>
          </a:prstGeom>
        </p:spPr>
      </p:pic>
    </p:spTree>
    <p:extLst>
      <p:ext uri="{BB962C8B-B14F-4D97-AF65-F5344CB8AC3E}">
        <p14:creationId xmlns:p14="http://schemas.microsoft.com/office/powerpoint/2010/main" val="311457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childrensdentalcarousel.com/images/carousel_animated_red.gif">
            <a:hlinkClick r:id="rId3"/>
            <a:extLst>
              <a:ext uri="{FF2B5EF4-FFF2-40B4-BE49-F238E27FC236}">
                <a16:creationId xmlns:a16="http://schemas.microsoft.com/office/drawing/2014/main" id="{CB135C1C-A02F-4682-8F73-0B15A212AD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495" y="2825084"/>
            <a:ext cx="4408227" cy="3882789"/>
          </a:xfrm>
          <a:prstGeom prst="rect">
            <a:avLst/>
          </a:prstGeom>
          <a:noFill/>
          <a:ln>
            <a:noFill/>
          </a:ln>
        </p:spPr>
      </p:pic>
      <p:sp>
        <p:nvSpPr>
          <p:cNvPr id="2" name="Rectangle 1">
            <a:extLst>
              <a:ext uri="{FF2B5EF4-FFF2-40B4-BE49-F238E27FC236}">
                <a16:creationId xmlns:a16="http://schemas.microsoft.com/office/drawing/2014/main" id="{0AE39A3C-D339-46BB-848D-D239FC8B8559}"/>
              </a:ext>
            </a:extLst>
          </p:cNvPr>
          <p:cNvSpPr/>
          <p:nvPr/>
        </p:nvSpPr>
        <p:spPr>
          <a:xfrm>
            <a:off x="769622" y="58438"/>
            <a:ext cx="5371983" cy="3046988"/>
          </a:xfrm>
          <a:prstGeom prst="rect">
            <a:avLst/>
          </a:prstGeom>
          <a:noFill/>
        </p:spPr>
        <p:txBody>
          <a:bodyPr wrap="non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Prevention </a:t>
            </a:r>
          </a:p>
          <a:p>
            <a:pPr algn="ctr"/>
            <a:r>
              <a:rPr lang="en-US" sz="9600" b="0"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Carousel</a:t>
            </a:r>
          </a:p>
        </p:txBody>
      </p:sp>
      <p:sp>
        <p:nvSpPr>
          <p:cNvPr id="3" name="Rectangle 2">
            <a:extLst>
              <a:ext uri="{FF2B5EF4-FFF2-40B4-BE49-F238E27FC236}">
                <a16:creationId xmlns:a16="http://schemas.microsoft.com/office/drawing/2014/main" id="{20660DDC-2A5F-426A-9557-947A3FDE4A2D}"/>
              </a:ext>
            </a:extLst>
          </p:cNvPr>
          <p:cNvSpPr/>
          <p:nvPr/>
        </p:nvSpPr>
        <p:spPr>
          <a:xfrm>
            <a:off x="7236043" y="770045"/>
            <a:ext cx="4853952" cy="5078313"/>
          </a:xfrm>
          <a:prstGeom prst="rect">
            <a:avLst/>
          </a:prstGeom>
          <a:noFill/>
        </p:spPr>
        <p:txBody>
          <a:bodyPr wrap="square" lIns="91440" tIns="45720" rIns="91440" bIns="45720">
            <a:spAutoFit/>
          </a:bodyPr>
          <a:lstStyle/>
          <a:p>
            <a:pPr algn="ctr"/>
            <a:r>
              <a:rPr lang="en-US" sz="5400" cap="none" spc="50" dirty="0">
                <a:ln w="0"/>
                <a:solidFill>
                  <a:schemeClr val="bg2"/>
                </a:solidFill>
                <a:effectLst>
                  <a:innerShdw blurRad="63500" dist="50800" dir="13500000">
                    <a:srgbClr val="000000">
                      <a:alpha val="50000"/>
                    </a:srgbClr>
                  </a:innerShdw>
                </a:effectLst>
              </a:rPr>
              <a:t>How are you using this prevention practice in your classroom?</a:t>
            </a:r>
          </a:p>
        </p:txBody>
      </p:sp>
    </p:spTree>
    <p:extLst>
      <p:ext uri="{BB962C8B-B14F-4D97-AF65-F5344CB8AC3E}">
        <p14:creationId xmlns:p14="http://schemas.microsoft.com/office/powerpoint/2010/main" val="201719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05C197B-9DA4-4144-9ACF-C8A63E380EC5}"/>
              </a:ext>
            </a:extLst>
          </p:cNvPr>
          <p:cNvGrpSpPr>
            <a:grpSpLocks noGrp="1" noUngrp="1" noRot="1" noChangeAspect="1" noMove="1" noResize="1"/>
          </p:cNvGrpSpPr>
          <p:nvPr/>
        </p:nvGrpSpPr>
        <p:grpSpPr>
          <a:xfrm>
            <a:off x="-329674" y="-59376"/>
            <a:ext cx="12515851" cy="6923798"/>
            <a:chOff x="-329674" y="-51881"/>
            <a:chExt cx="12515851" cy="6923798"/>
          </a:xfrm>
        </p:grpSpPr>
        <p:sp>
          <p:nvSpPr>
            <p:cNvPr id="17" name="Freeform 5">
              <a:extLst>
                <a:ext uri="{FF2B5EF4-FFF2-40B4-BE49-F238E27FC236}">
                  <a16:creationId xmlns:a16="http://schemas.microsoft.com/office/drawing/2014/main" id="{12C85C5E-FBBF-4447-8558-B5C5E6DDF6C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6">
              <a:extLst>
                <a:ext uri="{FF2B5EF4-FFF2-40B4-BE49-F238E27FC236}">
                  <a16:creationId xmlns:a16="http://schemas.microsoft.com/office/drawing/2014/main" id="{B8635E97-E4CC-4738-9DEB-AE63C8D7A59B}"/>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7">
              <a:extLst>
                <a:ext uri="{FF2B5EF4-FFF2-40B4-BE49-F238E27FC236}">
                  <a16:creationId xmlns:a16="http://schemas.microsoft.com/office/drawing/2014/main" id="{0AAE46E8-D6BC-4A98-879A-0AFD8F6A4BF4}"/>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8">
              <a:extLst>
                <a:ext uri="{FF2B5EF4-FFF2-40B4-BE49-F238E27FC236}">
                  <a16:creationId xmlns:a16="http://schemas.microsoft.com/office/drawing/2014/main" id="{C10A72EB-A452-4293-B377-47BABE7219F9}"/>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9">
              <a:extLst>
                <a:ext uri="{FF2B5EF4-FFF2-40B4-BE49-F238E27FC236}">
                  <a16:creationId xmlns:a16="http://schemas.microsoft.com/office/drawing/2014/main" id="{A8101224-713E-4D28-B05A-CF0A56E598FC}"/>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0">
              <a:extLst>
                <a:ext uri="{FF2B5EF4-FFF2-40B4-BE49-F238E27FC236}">
                  <a16:creationId xmlns:a16="http://schemas.microsoft.com/office/drawing/2014/main" id="{BEA3F6E4-F1B7-4D2F-9652-3618CC720350}"/>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1">
              <a:extLst>
                <a:ext uri="{FF2B5EF4-FFF2-40B4-BE49-F238E27FC236}">
                  <a16:creationId xmlns:a16="http://schemas.microsoft.com/office/drawing/2014/main" id="{8A6D6F82-752B-4ADD-A800-79D68A729675}"/>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2">
              <a:extLst>
                <a:ext uri="{FF2B5EF4-FFF2-40B4-BE49-F238E27FC236}">
                  <a16:creationId xmlns:a16="http://schemas.microsoft.com/office/drawing/2014/main" id="{5B004FB3-6426-4503-AE95-EB15676E0F2C}"/>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3">
              <a:extLst>
                <a:ext uri="{FF2B5EF4-FFF2-40B4-BE49-F238E27FC236}">
                  <a16:creationId xmlns:a16="http://schemas.microsoft.com/office/drawing/2014/main" id="{38553780-C865-46B3-BB91-D5DBB1102F2D}"/>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4">
              <a:extLst>
                <a:ext uri="{FF2B5EF4-FFF2-40B4-BE49-F238E27FC236}">
                  <a16:creationId xmlns:a16="http://schemas.microsoft.com/office/drawing/2014/main" id="{2B3050C8-3614-4E89-9F1C-C67BB9CE5CA8}"/>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5">
              <a:extLst>
                <a:ext uri="{FF2B5EF4-FFF2-40B4-BE49-F238E27FC236}">
                  <a16:creationId xmlns:a16="http://schemas.microsoft.com/office/drawing/2014/main" id="{72DBE2DE-87C7-4AB1-950E-DFCDC38F1564}"/>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6">
              <a:extLst>
                <a:ext uri="{FF2B5EF4-FFF2-40B4-BE49-F238E27FC236}">
                  <a16:creationId xmlns:a16="http://schemas.microsoft.com/office/drawing/2014/main" id="{9AF3BC82-2F28-4798-8985-293584EA6429}"/>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7">
              <a:extLst>
                <a:ext uri="{FF2B5EF4-FFF2-40B4-BE49-F238E27FC236}">
                  <a16:creationId xmlns:a16="http://schemas.microsoft.com/office/drawing/2014/main" id="{6180167F-2314-4D1E-A0A9-2809001EC09B}"/>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8">
              <a:extLst>
                <a:ext uri="{FF2B5EF4-FFF2-40B4-BE49-F238E27FC236}">
                  <a16:creationId xmlns:a16="http://schemas.microsoft.com/office/drawing/2014/main" id="{EFCBDF3C-AF82-4CF2-BF18-DD187C59FE1A}"/>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9">
              <a:extLst>
                <a:ext uri="{FF2B5EF4-FFF2-40B4-BE49-F238E27FC236}">
                  <a16:creationId xmlns:a16="http://schemas.microsoft.com/office/drawing/2014/main" id="{57900165-1B44-4C5E-A251-41CB7195E259}"/>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0">
              <a:extLst>
                <a:ext uri="{FF2B5EF4-FFF2-40B4-BE49-F238E27FC236}">
                  <a16:creationId xmlns:a16="http://schemas.microsoft.com/office/drawing/2014/main" id="{F2781377-E384-4B5A-9361-E72001D1A489}"/>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1">
              <a:extLst>
                <a:ext uri="{FF2B5EF4-FFF2-40B4-BE49-F238E27FC236}">
                  <a16:creationId xmlns:a16="http://schemas.microsoft.com/office/drawing/2014/main" id="{C4D3DDE9-56C8-40A9-8971-128939F6B260}"/>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2">
              <a:extLst>
                <a:ext uri="{FF2B5EF4-FFF2-40B4-BE49-F238E27FC236}">
                  <a16:creationId xmlns:a16="http://schemas.microsoft.com/office/drawing/2014/main" id="{F7481932-1601-4A58-843E-2FFF0FECFC0E}"/>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23">
              <a:extLst>
                <a:ext uri="{FF2B5EF4-FFF2-40B4-BE49-F238E27FC236}">
                  <a16:creationId xmlns:a16="http://schemas.microsoft.com/office/drawing/2014/main" id="{2060039F-5F83-44FD-9BA2-92F3D6281A6F}"/>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7" name="Group 36">
            <a:extLst>
              <a:ext uri="{FF2B5EF4-FFF2-40B4-BE49-F238E27FC236}">
                <a16:creationId xmlns:a16="http://schemas.microsoft.com/office/drawing/2014/main" id="{80388DF2-4BFA-41B2-B9DA-DA4786489BB7}"/>
              </a:ext>
            </a:extLst>
          </p:cNvPr>
          <p:cNvGrpSpPr>
            <a:grpSpLocks noGrp="1" noUngrp="1" noRot="1" noChangeAspect="1" noMove="1" noResize="1"/>
          </p:cNvGrpSpPr>
          <p:nvPr/>
        </p:nvGrpSpPr>
        <p:grpSpPr>
          <a:xfrm>
            <a:off x="1669293" y="1186483"/>
            <a:ext cx="8848345" cy="4477933"/>
            <a:chOff x="1669293" y="1186483"/>
            <a:chExt cx="8848345" cy="4477933"/>
          </a:xfrm>
        </p:grpSpPr>
        <p:sp>
          <p:nvSpPr>
            <p:cNvPr id="38" name="Rectangle 37">
              <a:extLst>
                <a:ext uri="{FF2B5EF4-FFF2-40B4-BE49-F238E27FC236}">
                  <a16:creationId xmlns:a16="http://schemas.microsoft.com/office/drawing/2014/main" id="{A2C5F070-03F5-4DB1-AEFB-CF61484DC66D}"/>
                </a:ext>
              </a:extLst>
            </p:cNvPr>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Isosceles Triangle 38">
              <a:extLst>
                <a:ext uri="{FF2B5EF4-FFF2-40B4-BE49-F238E27FC236}">
                  <a16:creationId xmlns:a16="http://schemas.microsoft.com/office/drawing/2014/main" id="{4C8523F4-682F-4D2B-95A0-D6400EC36544}"/>
                </a:ext>
              </a:extLst>
            </p:cNvPr>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4E08E735-8660-4B10-8380-EB1BB31FC082}"/>
                </a:ext>
              </a:extLst>
            </p:cNvPr>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2" name="Rectangle 41">
            <a:extLst>
              <a:ext uri="{FF2B5EF4-FFF2-40B4-BE49-F238E27FC236}">
                <a16:creationId xmlns:a16="http://schemas.microsoft.com/office/drawing/2014/main" id="{5686BFF6-4A0A-44E2-ADDE-0AE78E35DA16}"/>
              </a:ext>
            </a:extLst>
          </p:cNvPr>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36371C87-9851-4FB2-8E51-A627BCA3CC31}"/>
              </a:ext>
            </a:extLst>
          </p:cNvPr>
          <p:cNvGrpSpPr>
            <a:grpSpLocks noGrp="1" noUngrp="1" noRot="1" noChangeAspect="1" noMove="1" noResize="1"/>
          </p:cNvGrpSpPr>
          <p:nvPr/>
        </p:nvGrpSpPr>
        <p:grpSpPr>
          <a:xfrm>
            <a:off x="-329674" y="-59376"/>
            <a:ext cx="12515851" cy="6923798"/>
            <a:chOff x="-329674" y="-51881"/>
            <a:chExt cx="12515851" cy="6923798"/>
          </a:xfrm>
        </p:grpSpPr>
        <p:sp>
          <p:nvSpPr>
            <p:cNvPr id="45" name="Freeform 5">
              <a:extLst>
                <a:ext uri="{FF2B5EF4-FFF2-40B4-BE49-F238E27FC236}">
                  <a16:creationId xmlns:a16="http://schemas.microsoft.com/office/drawing/2014/main" id="{5255F028-FF4E-42CC-B2AD-278F6E3B26DF}"/>
                </a:ext>
              </a:extLst>
            </p:cNvPr>
            <p:cNvSpPr>
              <a:spLocks/>
            </p:cNvSpPr>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6">
              <a:extLst>
                <a:ext uri="{FF2B5EF4-FFF2-40B4-BE49-F238E27FC236}">
                  <a16:creationId xmlns:a16="http://schemas.microsoft.com/office/drawing/2014/main" id="{22A63412-AC1B-4107-B1DE-8F0819C8FFDB}"/>
                </a:ext>
              </a:extLst>
            </p:cNvPr>
            <p:cNvSpPr>
              <a:spLocks/>
            </p:cNvSpPr>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7">
              <a:extLst>
                <a:ext uri="{FF2B5EF4-FFF2-40B4-BE49-F238E27FC236}">
                  <a16:creationId xmlns:a16="http://schemas.microsoft.com/office/drawing/2014/main" id="{619A1915-A793-4DA3-8844-59967476C01C}"/>
                </a:ext>
              </a:extLst>
            </p:cNvPr>
            <p:cNvSpPr>
              <a:spLocks/>
            </p:cNvSpPr>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8">
              <a:extLst>
                <a:ext uri="{FF2B5EF4-FFF2-40B4-BE49-F238E27FC236}">
                  <a16:creationId xmlns:a16="http://schemas.microsoft.com/office/drawing/2014/main" id="{0FD6408D-D3D3-41B3-99E1-347485B11D61}"/>
                </a:ext>
              </a:extLst>
            </p:cNvPr>
            <p:cNvSpPr>
              <a:spLocks/>
            </p:cNvSpPr>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9">
              <a:extLst>
                <a:ext uri="{FF2B5EF4-FFF2-40B4-BE49-F238E27FC236}">
                  <a16:creationId xmlns:a16="http://schemas.microsoft.com/office/drawing/2014/main" id="{750B29EA-DAA4-4163-92AA-6D44D634D9F3}"/>
                </a:ext>
              </a:extLst>
            </p:cNvPr>
            <p:cNvSpPr>
              <a:spLocks/>
            </p:cNvSpPr>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
              <a:extLst>
                <a:ext uri="{FF2B5EF4-FFF2-40B4-BE49-F238E27FC236}">
                  <a16:creationId xmlns:a16="http://schemas.microsoft.com/office/drawing/2014/main" id="{B2CC7E2C-BD85-4B9D-B25C-1D09C6584DD8}"/>
                </a:ext>
              </a:extLst>
            </p:cNvPr>
            <p:cNvSpPr>
              <a:spLocks/>
            </p:cNvSpPr>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
              <a:extLst>
                <a:ext uri="{FF2B5EF4-FFF2-40B4-BE49-F238E27FC236}">
                  <a16:creationId xmlns:a16="http://schemas.microsoft.com/office/drawing/2014/main" id="{85984F19-5B61-496C-8DBF-D3A638DB5B1B}"/>
                </a:ext>
              </a:extLst>
            </p:cNvPr>
            <p:cNvSpPr>
              <a:spLocks/>
            </p:cNvSpPr>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
              <a:extLst>
                <a:ext uri="{FF2B5EF4-FFF2-40B4-BE49-F238E27FC236}">
                  <a16:creationId xmlns:a16="http://schemas.microsoft.com/office/drawing/2014/main" id="{F97D9970-9128-4979-BF45-ED1DFEF121B6}"/>
                </a:ext>
              </a:extLst>
            </p:cNvPr>
            <p:cNvSpPr>
              <a:spLocks/>
            </p:cNvSpPr>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3">
              <a:extLst>
                <a:ext uri="{FF2B5EF4-FFF2-40B4-BE49-F238E27FC236}">
                  <a16:creationId xmlns:a16="http://schemas.microsoft.com/office/drawing/2014/main" id="{4AAA1A3D-4B6C-42ED-A6C2-D9D5BF367EA5}"/>
                </a:ext>
              </a:extLst>
            </p:cNvPr>
            <p:cNvSpPr>
              <a:spLocks/>
            </p:cNvSpPr>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4">
              <a:extLst>
                <a:ext uri="{FF2B5EF4-FFF2-40B4-BE49-F238E27FC236}">
                  <a16:creationId xmlns:a16="http://schemas.microsoft.com/office/drawing/2014/main" id="{A4017D4E-D922-4E97-B7CF-4F79E3627DD8}"/>
                </a:ext>
              </a:extLst>
            </p:cNvPr>
            <p:cNvSpPr>
              <a:spLocks/>
            </p:cNvSpPr>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5">
              <a:extLst>
                <a:ext uri="{FF2B5EF4-FFF2-40B4-BE49-F238E27FC236}">
                  <a16:creationId xmlns:a16="http://schemas.microsoft.com/office/drawing/2014/main" id="{BC171221-38E4-4C9E-BBA5-CDBBD11779A3}"/>
                </a:ext>
              </a:extLst>
            </p:cNvPr>
            <p:cNvSpPr>
              <a:spLocks/>
            </p:cNvSpPr>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6">
              <a:extLst>
                <a:ext uri="{FF2B5EF4-FFF2-40B4-BE49-F238E27FC236}">
                  <a16:creationId xmlns:a16="http://schemas.microsoft.com/office/drawing/2014/main" id="{3F792524-BD2F-49DE-B6B1-D6A0B2A3D721}"/>
                </a:ext>
              </a:extLst>
            </p:cNvPr>
            <p:cNvSpPr>
              <a:spLocks/>
            </p:cNvSpPr>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7">
              <a:extLst>
                <a:ext uri="{FF2B5EF4-FFF2-40B4-BE49-F238E27FC236}">
                  <a16:creationId xmlns:a16="http://schemas.microsoft.com/office/drawing/2014/main" id="{5581C30C-9D04-43CC-8B74-312819191CFB}"/>
                </a:ext>
              </a:extLst>
            </p:cNvPr>
            <p:cNvSpPr>
              <a:spLocks/>
            </p:cNvSpPr>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8">
              <a:extLst>
                <a:ext uri="{FF2B5EF4-FFF2-40B4-BE49-F238E27FC236}">
                  <a16:creationId xmlns:a16="http://schemas.microsoft.com/office/drawing/2014/main" id="{77939EF6-0645-4E97-9EF8-EF833466FECB}"/>
                </a:ext>
              </a:extLst>
            </p:cNvPr>
            <p:cNvSpPr>
              <a:spLocks/>
            </p:cNvSpPr>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9">
              <a:extLst>
                <a:ext uri="{FF2B5EF4-FFF2-40B4-BE49-F238E27FC236}">
                  <a16:creationId xmlns:a16="http://schemas.microsoft.com/office/drawing/2014/main" id="{97FD333B-1D04-499F-BDF3-12C0019B86B6}"/>
                </a:ext>
              </a:extLst>
            </p:cNvPr>
            <p:cNvSpPr>
              <a:spLocks/>
            </p:cNvSpPr>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20">
              <a:extLst>
                <a:ext uri="{FF2B5EF4-FFF2-40B4-BE49-F238E27FC236}">
                  <a16:creationId xmlns:a16="http://schemas.microsoft.com/office/drawing/2014/main" id="{C4C1B0D1-148D-4736-8F0E-75D120515279}"/>
                </a:ext>
              </a:extLst>
            </p:cNvPr>
            <p:cNvSpPr>
              <a:spLocks/>
            </p:cNvSpPr>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21">
              <a:extLst>
                <a:ext uri="{FF2B5EF4-FFF2-40B4-BE49-F238E27FC236}">
                  <a16:creationId xmlns:a16="http://schemas.microsoft.com/office/drawing/2014/main" id="{88E14816-C641-48CE-8C31-A6F4A3ECCA29}"/>
                </a:ext>
              </a:extLst>
            </p:cNvPr>
            <p:cNvSpPr>
              <a:spLocks/>
            </p:cNvSpPr>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22">
              <a:extLst>
                <a:ext uri="{FF2B5EF4-FFF2-40B4-BE49-F238E27FC236}">
                  <a16:creationId xmlns:a16="http://schemas.microsoft.com/office/drawing/2014/main" id="{D3444AE3-6AD4-4E6F-AC5E-C7F13124DBC9}"/>
                </a:ext>
              </a:extLst>
            </p:cNvPr>
            <p:cNvSpPr>
              <a:spLocks/>
            </p:cNvSpPr>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3">
              <a:extLst>
                <a:ext uri="{FF2B5EF4-FFF2-40B4-BE49-F238E27FC236}">
                  <a16:creationId xmlns:a16="http://schemas.microsoft.com/office/drawing/2014/main" id="{E5B223DD-E73E-4C92-A55A-3F7453976FBB}"/>
                </a:ext>
              </a:extLst>
            </p:cNvPr>
            <p:cNvSpPr>
              <a:spLocks/>
            </p:cNvSpPr>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pic>
        <p:nvPicPr>
          <p:cNvPr id="10" name="Picture 9" descr="A picture containing table&#10;&#10;Description generated with high confidence">
            <a:extLst>
              <a:ext uri="{FF2B5EF4-FFF2-40B4-BE49-F238E27FC236}">
                <a16:creationId xmlns:a16="http://schemas.microsoft.com/office/drawing/2014/main" id="{84709F88-EDFA-43A9-B3AD-92BC79A998A2}"/>
              </a:ext>
            </a:extLst>
          </p:cNvPr>
          <p:cNvPicPr>
            <a:picLocks noChangeAspect="1"/>
          </p:cNvPicPr>
          <p:nvPr/>
        </p:nvPicPr>
        <p:blipFill rotWithShape="1">
          <a:blip r:embed="rId3"/>
          <a:srcRect t="15118" r="3" b="8718"/>
          <a:stretch/>
        </p:blipFill>
        <p:spPr>
          <a:xfrm rot="5400000">
            <a:off x="5776832" y="447663"/>
            <a:ext cx="6996904" cy="5951334"/>
          </a:xfrm>
          <a:prstGeom prst="rect">
            <a:avLst/>
          </a:prstGeom>
          <a:ln w="9525">
            <a:noFill/>
          </a:ln>
        </p:spPr>
      </p:pic>
      <p:sp>
        <p:nvSpPr>
          <p:cNvPr id="12" name="Oval 11">
            <a:extLst>
              <a:ext uri="{FF2B5EF4-FFF2-40B4-BE49-F238E27FC236}">
                <a16:creationId xmlns:a16="http://schemas.microsoft.com/office/drawing/2014/main" id="{E58C9775-2B50-4367-AAEB-F03390ADD135}"/>
              </a:ext>
            </a:extLst>
          </p:cNvPr>
          <p:cNvSpPr/>
          <p:nvPr/>
        </p:nvSpPr>
        <p:spPr>
          <a:xfrm>
            <a:off x="11015086" y="4312876"/>
            <a:ext cx="727274" cy="621334"/>
          </a:xfrm>
          <a:prstGeom prst="ellipse">
            <a:avLst/>
          </a:prstGeom>
          <a:solidFill>
            <a:srgbClr val="00B0F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BDE1599E-8E13-4682-901A-0325B111CF1A}"/>
              </a:ext>
            </a:extLst>
          </p:cNvPr>
          <p:cNvSpPr/>
          <p:nvPr/>
        </p:nvSpPr>
        <p:spPr>
          <a:xfrm>
            <a:off x="11148127" y="648667"/>
            <a:ext cx="727274" cy="621334"/>
          </a:xfrm>
          <a:prstGeom prst="ellipse">
            <a:avLst/>
          </a:prstGeom>
          <a:solidFill>
            <a:srgbClr val="FF66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CCDB0085-8401-481B-8567-13E38C4396DE}"/>
              </a:ext>
            </a:extLst>
          </p:cNvPr>
          <p:cNvSpPr/>
          <p:nvPr/>
        </p:nvSpPr>
        <p:spPr>
          <a:xfrm>
            <a:off x="7882543" y="2477514"/>
            <a:ext cx="727274" cy="621334"/>
          </a:xfrm>
          <a:prstGeom prst="ellipse">
            <a:avLst/>
          </a:prstGeom>
          <a:solidFill>
            <a:srgbClr val="9933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12D9DD7-57E3-44E2-A02C-C4968BB7CD14}"/>
              </a:ext>
            </a:extLst>
          </p:cNvPr>
          <p:cNvPicPr>
            <a:picLocks noChangeAspect="1"/>
          </p:cNvPicPr>
          <p:nvPr/>
        </p:nvPicPr>
        <p:blipFill>
          <a:blip r:embed="rId4"/>
          <a:stretch>
            <a:fillRect/>
          </a:stretch>
        </p:blipFill>
        <p:spPr>
          <a:xfrm>
            <a:off x="-1057333" y="-125733"/>
            <a:ext cx="7336498" cy="7316880"/>
          </a:xfrm>
          <a:prstGeom prst="rect">
            <a:avLst/>
          </a:prstGeom>
        </p:spPr>
      </p:pic>
      <p:sp>
        <p:nvSpPr>
          <p:cNvPr id="70" name="Oval 69">
            <a:extLst>
              <a:ext uri="{FF2B5EF4-FFF2-40B4-BE49-F238E27FC236}">
                <a16:creationId xmlns:a16="http://schemas.microsoft.com/office/drawing/2014/main" id="{6AAF90D8-3EF2-405E-B60F-D0E7452F6459}"/>
              </a:ext>
            </a:extLst>
          </p:cNvPr>
          <p:cNvSpPr/>
          <p:nvPr/>
        </p:nvSpPr>
        <p:spPr>
          <a:xfrm>
            <a:off x="8701613" y="4435187"/>
            <a:ext cx="727274" cy="621334"/>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18921C42-69BD-4F96-BBC4-6BE4A8C30B24}"/>
              </a:ext>
            </a:extLst>
          </p:cNvPr>
          <p:cNvSpPr/>
          <p:nvPr/>
        </p:nvSpPr>
        <p:spPr>
          <a:xfrm>
            <a:off x="9635869" y="1749969"/>
            <a:ext cx="727274" cy="621334"/>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DFAD5E06-1FDD-4C80-B4F9-A47AD7663FBA}"/>
              </a:ext>
            </a:extLst>
          </p:cNvPr>
          <p:cNvSpPr/>
          <p:nvPr/>
        </p:nvSpPr>
        <p:spPr>
          <a:xfrm>
            <a:off x="7136238" y="5107111"/>
            <a:ext cx="727274" cy="621334"/>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FF909124-D1B7-447B-BBA3-7A9609CE7DCF}"/>
              </a:ext>
            </a:extLst>
          </p:cNvPr>
          <p:cNvSpPr/>
          <p:nvPr/>
        </p:nvSpPr>
        <p:spPr>
          <a:xfrm>
            <a:off x="7199951" y="363897"/>
            <a:ext cx="727274" cy="621334"/>
          </a:xfrm>
          <a:prstGeom prst="ellipse">
            <a:avLst/>
          </a:prstGeom>
          <a:solidFill>
            <a:srgbClr val="9933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CF0E6B7A-2CB0-4456-A77B-71F4919CBBD9}"/>
              </a:ext>
            </a:extLst>
          </p:cNvPr>
          <p:cNvSpPr/>
          <p:nvPr/>
        </p:nvSpPr>
        <p:spPr>
          <a:xfrm>
            <a:off x="9007364" y="257500"/>
            <a:ext cx="727274" cy="621334"/>
          </a:xfrm>
          <a:prstGeom prst="ellipse">
            <a:avLst/>
          </a:prstGeom>
          <a:solidFill>
            <a:srgbClr val="00B0F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37D20430-6509-4F4D-9B9E-5C3185E5E0EB}"/>
              </a:ext>
            </a:extLst>
          </p:cNvPr>
          <p:cNvSpPr/>
          <p:nvPr/>
        </p:nvSpPr>
        <p:spPr>
          <a:xfrm>
            <a:off x="9762063" y="3034164"/>
            <a:ext cx="727274" cy="621334"/>
          </a:xfrm>
          <a:prstGeom prst="ellipse">
            <a:avLst/>
          </a:prstGeom>
          <a:solidFill>
            <a:srgbClr val="FF66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80FAE167-917C-42FD-ABB8-CBB0F233E31F}"/>
              </a:ext>
            </a:extLst>
          </p:cNvPr>
          <p:cNvSpPr/>
          <p:nvPr/>
        </p:nvSpPr>
        <p:spPr>
          <a:xfrm>
            <a:off x="9668202" y="6020429"/>
            <a:ext cx="727274" cy="621334"/>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businesscard&#10;&#10;Description automatically generated">
            <a:extLst>
              <a:ext uri="{FF2B5EF4-FFF2-40B4-BE49-F238E27FC236}">
                <a16:creationId xmlns:a16="http://schemas.microsoft.com/office/drawing/2014/main" id="{5E297DB4-7492-40CC-8448-C37820F75181}"/>
              </a:ext>
            </a:extLst>
          </p:cNvPr>
          <p:cNvPicPr>
            <a:picLocks noChangeAspect="1"/>
          </p:cNvPicPr>
          <p:nvPr/>
        </p:nvPicPr>
        <p:blipFill>
          <a:blip r:embed="rId5"/>
          <a:stretch>
            <a:fillRect/>
          </a:stretch>
        </p:blipFill>
        <p:spPr>
          <a:xfrm>
            <a:off x="1469269" y="2371303"/>
            <a:ext cx="1864659" cy="1737525"/>
          </a:xfrm>
          <a:prstGeom prst="rect">
            <a:avLst/>
          </a:prstGeom>
        </p:spPr>
      </p:pic>
      <p:sp>
        <p:nvSpPr>
          <p:cNvPr id="2" name="Rectangle 1">
            <a:extLst>
              <a:ext uri="{FF2B5EF4-FFF2-40B4-BE49-F238E27FC236}">
                <a16:creationId xmlns:a16="http://schemas.microsoft.com/office/drawing/2014/main" id="{904F5419-72B9-4029-97DC-F7135219339E}"/>
              </a:ext>
            </a:extLst>
          </p:cNvPr>
          <p:cNvSpPr/>
          <p:nvPr/>
        </p:nvSpPr>
        <p:spPr>
          <a:xfrm>
            <a:off x="3333928" y="4296574"/>
            <a:ext cx="3040715" cy="2246769"/>
          </a:xfrm>
          <a:prstGeom prst="rect">
            <a:avLst/>
          </a:prstGeom>
          <a:noFill/>
        </p:spPr>
        <p:txBody>
          <a:bodyPr wrap="square" lIns="91440" tIns="45720" rIns="91440" bIns="45720">
            <a:spAutoFit/>
          </a:bodyPr>
          <a:lstStyle/>
          <a:p>
            <a:pPr algn="ctr"/>
            <a:r>
              <a:rPr lang="en-US" sz="2000" b="0" cap="none" spc="0" dirty="0">
                <a:ln w="0"/>
                <a:solidFill>
                  <a:srgbClr val="00B050"/>
                </a:solidFill>
                <a:effectLst>
                  <a:outerShdw blurRad="38100" dist="19050" dir="2700000" algn="tl" rotWithShape="0">
                    <a:schemeClr val="dk1">
                      <a:alpha val="40000"/>
                    </a:schemeClr>
                  </a:outerShdw>
                </a:effectLst>
              </a:rPr>
              <a:t>When PBIS is implemented EFFECTIVELY,</a:t>
            </a:r>
          </a:p>
          <a:p>
            <a:pPr algn="ctr"/>
            <a:r>
              <a:rPr lang="en-US" sz="2000" b="0" cap="none" spc="0" dirty="0">
                <a:ln w="0"/>
                <a:solidFill>
                  <a:srgbClr val="00B050"/>
                </a:solidFill>
                <a:effectLst>
                  <a:outerShdw blurRad="38100" dist="19050" dir="2700000" algn="tl" rotWithShape="0">
                    <a:schemeClr val="dk1">
                      <a:alpha val="40000"/>
                    </a:schemeClr>
                  </a:outerShdw>
                </a:effectLst>
              </a:rPr>
              <a:t>80%+ will respond to Tier 1 supports without additional interventions.</a:t>
            </a:r>
          </a:p>
        </p:txBody>
      </p:sp>
    </p:spTree>
    <p:extLst>
      <p:ext uri="{BB962C8B-B14F-4D97-AF65-F5344CB8AC3E}">
        <p14:creationId xmlns:p14="http://schemas.microsoft.com/office/powerpoint/2010/main" val="199283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generated with high confidence">
            <a:extLst>
              <a:ext uri="{FF2B5EF4-FFF2-40B4-BE49-F238E27FC236}">
                <a16:creationId xmlns:a16="http://schemas.microsoft.com/office/drawing/2014/main" id="{1A782BB8-C24B-4BB0-A5C3-F6CD89DF953D}"/>
              </a:ext>
            </a:extLst>
          </p:cNvPr>
          <p:cNvPicPr>
            <a:picLocks noChangeAspect="1"/>
          </p:cNvPicPr>
          <p:nvPr/>
        </p:nvPicPr>
        <p:blipFill>
          <a:blip r:embed="rId3"/>
          <a:stretch>
            <a:fillRect/>
          </a:stretch>
        </p:blipFill>
        <p:spPr>
          <a:xfrm>
            <a:off x="-199284" y="156525"/>
            <a:ext cx="6277636" cy="6858000"/>
          </a:xfrm>
          <a:prstGeom prst="rect">
            <a:avLst/>
          </a:prstGeom>
        </p:spPr>
      </p:pic>
      <p:sp>
        <p:nvSpPr>
          <p:cNvPr id="5" name="AutoShape 2" descr="Image result for yellow m and ms">
            <a:extLst>
              <a:ext uri="{FF2B5EF4-FFF2-40B4-BE49-F238E27FC236}">
                <a16:creationId xmlns:a16="http://schemas.microsoft.com/office/drawing/2014/main" id="{8D6FB9D0-684B-4DE9-BAD4-6F5C285A1162}"/>
              </a:ext>
            </a:extLst>
          </p:cNvPr>
          <p:cNvSpPr>
            <a:spLocks noChangeAspect="1" noChangeArrowheads="1"/>
          </p:cNvSpPr>
          <p:nvPr/>
        </p:nvSpPr>
        <p:spPr bwMode="auto">
          <a:xfrm>
            <a:off x="5153025" y="2481263"/>
            <a:ext cx="1885950" cy="1895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2" name="Picture 71" descr="A picture containing food, indoor, sitting, table&#10;&#10;Description generated with high confidence">
            <a:extLst>
              <a:ext uri="{FF2B5EF4-FFF2-40B4-BE49-F238E27FC236}">
                <a16:creationId xmlns:a16="http://schemas.microsoft.com/office/drawing/2014/main" id="{CCCCCCE9-6A2A-4475-8524-2FC8D8B8BB04}"/>
              </a:ext>
            </a:extLst>
          </p:cNvPr>
          <p:cNvPicPr>
            <a:picLocks noChangeAspect="1"/>
          </p:cNvPicPr>
          <p:nvPr/>
        </p:nvPicPr>
        <p:blipFill>
          <a:blip r:embed="rId4"/>
          <a:stretch>
            <a:fillRect/>
          </a:stretch>
        </p:blipFill>
        <p:spPr>
          <a:xfrm>
            <a:off x="5903985" y="3231357"/>
            <a:ext cx="1754000" cy="1754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3" name="Picture 72" descr="A picture containing food, indoor, sitting, table&#10;&#10;Description generated with high confidence">
            <a:extLst>
              <a:ext uri="{FF2B5EF4-FFF2-40B4-BE49-F238E27FC236}">
                <a16:creationId xmlns:a16="http://schemas.microsoft.com/office/drawing/2014/main" id="{614C39B5-76EE-4F04-9168-A4A42B231862}"/>
              </a:ext>
            </a:extLst>
          </p:cNvPr>
          <p:cNvPicPr>
            <a:picLocks noChangeAspect="1"/>
          </p:cNvPicPr>
          <p:nvPr/>
        </p:nvPicPr>
        <p:blipFill>
          <a:blip r:embed="rId4"/>
          <a:stretch>
            <a:fillRect/>
          </a:stretch>
        </p:blipFill>
        <p:spPr>
          <a:xfrm>
            <a:off x="8619564" y="3314000"/>
            <a:ext cx="1754000" cy="1754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4" name="Picture 73" descr="A picture containing food, indoor, sitting, table&#10;&#10;Description generated with high confidence">
            <a:extLst>
              <a:ext uri="{FF2B5EF4-FFF2-40B4-BE49-F238E27FC236}">
                <a16:creationId xmlns:a16="http://schemas.microsoft.com/office/drawing/2014/main" id="{CFFF644F-57C6-44A0-8948-FD1263B99B3D}"/>
              </a:ext>
            </a:extLst>
          </p:cNvPr>
          <p:cNvPicPr>
            <a:picLocks noChangeAspect="1"/>
          </p:cNvPicPr>
          <p:nvPr/>
        </p:nvPicPr>
        <p:blipFill>
          <a:blip r:embed="rId4"/>
          <a:stretch>
            <a:fillRect/>
          </a:stretch>
        </p:blipFill>
        <p:spPr>
          <a:xfrm>
            <a:off x="7302824" y="542997"/>
            <a:ext cx="1754000" cy="1754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B72D2D2C-C586-4EAF-B095-E77EB4D9C5F6}"/>
              </a:ext>
            </a:extLst>
          </p:cNvPr>
          <p:cNvPicPr>
            <a:picLocks noChangeAspect="1"/>
          </p:cNvPicPr>
          <p:nvPr/>
        </p:nvPicPr>
        <p:blipFill>
          <a:blip r:embed="rId5"/>
          <a:stretch>
            <a:fillRect/>
          </a:stretch>
        </p:blipFill>
        <p:spPr>
          <a:xfrm>
            <a:off x="6797208" y="1703504"/>
            <a:ext cx="2857500" cy="2857500"/>
          </a:xfrm>
          <a:prstGeom prst="rect">
            <a:avLst/>
          </a:prstGeom>
        </p:spPr>
      </p:pic>
      <p:pic>
        <p:nvPicPr>
          <p:cNvPr id="13" name="Picture 12" descr="A picture containing object&#10;&#10;Description generated with high confidence">
            <a:extLst>
              <a:ext uri="{FF2B5EF4-FFF2-40B4-BE49-F238E27FC236}">
                <a16:creationId xmlns:a16="http://schemas.microsoft.com/office/drawing/2014/main" id="{BA3FD0D0-D9E6-4E65-A330-DD8C65EFF12E}"/>
              </a:ext>
            </a:extLst>
          </p:cNvPr>
          <p:cNvPicPr>
            <a:picLocks noChangeAspect="1"/>
          </p:cNvPicPr>
          <p:nvPr/>
        </p:nvPicPr>
        <p:blipFill>
          <a:blip r:embed="rId6"/>
          <a:stretch>
            <a:fillRect/>
          </a:stretch>
        </p:blipFill>
        <p:spPr>
          <a:xfrm>
            <a:off x="5908799" y="687481"/>
            <a:ext cx="1016023" cy="1016023"/>
          </a:xfrm>
          <a:prstGeom prst="rect">
            <a:avLst/>
          </a:prstGeom>
        </p:spPr>
      </p:pic>
      <p:pic>
        <p:nvPicPr>
          <p:cNvPr id="36" name="Picture 35" descr="A picture containing object&#10;&#10;Description generated with high confidence">
            <a:extLst>
              <a:ext uri="{FF2B5EF4-FFF2-40B4-BE49-F238E27FC236}">
                <a16:creationId xmlns:a16="http://schemas.microsoft.com/office/drawing/2014/main" id="{E57D17E3-A0BC-4C18-8F2A-AEDA8CFEAC77}"/>
              </a:ext>
            </a:extLst>
          </p:cNvPr>
          <p:cNvPicPr>
            <a:picLocks noChangeAspect="1"/>
          </p:cNvPicPr>
          <p:nvPr/>
        </p:nvPicPr>
        <p:blipFill>
          <a:blip r:embed="rId7"/>
          <a:stretch>
            <a:fillRect/>
          </a:stretch>
        </p:blipFill>
        <p:spPr>
          <a:xfrm>
            <a:off x="9681693" y="1452073"/>
            <a:ext cx="957262" cy="957262"/>
          </a:xfrm>
          <a:prstGeom prst="rect">
            <a:avLst/>
          </a:prstGeom>
        </p:spPr>
      </p:pic>
      <p:pic>
        <p:nvPicPr>
          <p:cNvPr id="75" name="Picture 74" descr="A picture containing object&#10;&#10;Description generated with high confidence">
            <a:extLst>
              <a:ext uri="{FF2B5EF4-FFF2-40B4-BE49-F238E27FC236}">
                <a16:creationId xmlns:a16="http://schemas.microsoft.com/office/drawing/2014/main" id="{E1ACCFF8-1161-4972-98AC-58D7FCC6598B}"/>
              </a:ext>
            </a:extLst>
          </p:cNvPr>
          <p:cNvPicPr>
            <a:picLocks noChangeAspect="1"/>
          </p:cNvPicPr>
          <p:nvPr/>
        </p:nvPicPr>
        <p:blipFill>
          <a:blip r:embed="rId7"/>
          <a:stretch>
            <a:fillRect/>
          </a:stretch>
        </p:blipFill>
        <p:spPr>
          <a:xfrm>
            <a:off x="7601881" y="4962455"/>
            <a:ext cx="957262" cy="957262"/>
          </a:xfrm>
          <a:prstGeom prst="rect">
            <a:avLst/>
          </a:prstGeom>
        </p:spPr>
      </p:pic>
      <p:pic>
        <p:nvPicPr>
          <p:cNvPr id="76" name="Picture 75" descr="A picture containing object&#10;&#10;Description generated with high confidence">
            <a:extLst>
              <a:ext uri="{FF2B5EF4-FFF2-40B4-BE49-F238E27FC236}">
                <a16:creationId xmlns:a16="http://schemas.microsoft.com/office/drawing/2014/main" id="{B01328A7-02F7-4374-BB4E-C4A7FDE03FD2}"/>
              </a:ext>
            </a:extLst>
          </p:cNvPr>
          <p:cNvPicPr>
            <a:picLocks noChangeAspect="1"/>
          </p:cNvPicPr>
          <p:nvPr/>
        </p:nvPicPr>
        <p:blipFill>
          <a:blip r:embed="rId6"/>
          <a:stretch>
            <a:fillRect/>
          </a:stretch>
        </p:blipFill>
        <p:spPr>
          <a:xfrm>
            <a:off x="10445522" y="4971421"/>
            <a:ext cx="1016023" cy="1016023"/>
          </a:xfrm>
          <a:prstGeom prst="rect">
            <a:avLst/>
          </a:prstGeom>
        </p:spPr>
      </p:pic>
      <p:pic>
        <p:nvPicPr>
          <p:cNvPr id="14" name="Picture 13" descr="A picture containing businesscard&#10;&#10;Description automatically generated">
            <a:extLst>
              <a:ext uri="{FF2B5EF4-FFF2-40B4-BE49-F238E27FC236}">
                <a16:creationId xmlns:a16="http://schemas.microsoft.com/office/drawing/2014/main" id="{ADDFB80C-BBE3-4B80-B895-FAB4D945839C}"/>
              </a:ext>
            </a:extLst>
          </p:cNvPr>
          <p:cNvPicPr>
            <a:picLocks noChangeAspect="1"/>
          </p:cNvPicPr>
          <p:nvPr/>
        </p:nvPicPr>
        <p:blipFill>
          <a:blip r:embed="rId8"/>
          <a:stretch>
            <a:fillRect/>
          </a:stretch>
        </p:blipFill>
        <p:spPr>
          <a:xfrm rot="21419421">
            <a:off x="2247856" y="2957286"/>
            <a:ext cx="1786085" cy="1413285"/>
          </a:xfrm>
          <a:prstGeom prst="rect">
            <a:avLst/>
          </a:prstGeom>
        </p:spPr>
      </p:pic>
      <p:sp>
        <p:nvSpPr>
          <p:cNvPr id="15" name="Rectangle 14">
            <a:extLst>
              <a:ext uri="{FF2B5EF4-FFF2-40B4-BE49-F238E27FC236}">
                <a16:creationId xmlns:a16="http://schemas.microsoft.com/office/drawing/2014/main" id="{16A29F64-CB88-46D8-B2A8-4CC6D337CFF2}"/>
              </a:ext>
            </a:extLst>
          </p:cNvPr>
          <p:cNvSpPr/>
          <p:nvPr/>
        </p:nvSpPr>
        <p:spPr>
          <a:xfrm>
            <a:off x="4938553" y="5104109"/>
            <a:ext cx="2855117" cy="1631216"/>
          </a:xfrm>
          <a:prstGeom prst="rect">
            <a:avLst/>
          </a:prstGeom>
          <a:noFill/>
        </p:spPr>
        <p:txBody>
          <a:bodyPr wrap="square" lIns="91440" tIns="45720" rIns="91440" bIns="45720">
            <a:spAutoFit/>
          </a:bodyPr>
          <a:lstStyle/>
          <a:p>
            <a:pPr algn="ctr"/>
            <a:r>
              <a:rPr lang="en-US" sz="2000" b="0" cap="none" spc="0" dirty="0">
                <a:ln w="0"/>
                <a:solidFill>
                  <a:srgbClr val="FFC000"/>
                </a:solidFill>
                <a:effectLst>
                  <a:outerShdw blurRad="38100" dist="19050" dir="2700000" algn="tl" rotWithShape="0">
                    <a:schemeClr val="dk1">
                      <a:alpha val="40000"/>
                    </a:schemeClr>
                  </a:outerShdw>
                </a:effectLst>
              </a:rPr>
              <a:t>When PBIS is implemented EFFECTIVELY,</a:t>
            </a:r>
          </a:p>
          <a:p>
            <a:pPr algn="ctr"/>
            <a:r>
              <a:rPr lang="en-US" sz="2000" b="0" cap="none" spc="0" dirty="0">
                <a:ln w="0"/>
                <a:solidFill>
                  <a:srgbClr val="FFC000"/>
                </a:solidFill>
                <a:effectLst>
                  <a:outerShdw blurRad="38100" dist="19050" dir="2700000" algn="tl" rotWithShape="0">
                    <a:schemeClr val="dk1">
                      <a:alpha val="40000"/>
                    </a:schemeClr>
                  </a:outerShdw>
                </a:effectLst>
              </a:rPr>
              <a:t>10-15% will require Tier 2 interventions.</a:t>
            </a:r>
          </a:p>
        </p:txBody>
      </p:sp>
    </p:spTree>
    <p:extLst>
      <p:ext uri="{BB962C8B-B14F-4D97-AF65-F5344CB8AC3E}">
        <p14:creationId xmlns:p14="http://schemas.microsoft.com/office/powerpoint/2010/main" val="30769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Custom 109">
      <a:dk1>
        <a:srgbClr val="000099"/>
      </a:dk1>
      <a:lt1>
        <a:sysClr val="window" lastClr="FFFFFF"/>
      </a:lt1>
      <a:dk2>
        <a:srgbClr val="000074"/>
      </a:dk2>
      <a:lt2>
        <a:srgbClr val="EBEBEB"/>
      </a:lt2>
      <a:accent1>
        <a:srgbClr val="0070C0"/>
      </a:accent1>
      <a:accent2>
        <a:srgbClr val="000099"/>
      </a:accent2>
      <a:accent3>
        <a:srgbClr val="0070C0"/>
      </a:accent3>
      <a:accent4>
        <a:srgbClr val="000099"/>
      </a:accent4>
      <a:accent5>
        <a:srgbClr val="000066"/>
      </a:accent5>
      <a:accent6>
        <a:srgbClr val="40619D"/>
      </a:accent6>
      <a:hlink>
        <a:srgbClr val="828282"/>
      </a:hlink>
      <a:folHlink>
        <a:srgbClr val="A5A5A5"/>
      </a:folHlink>
    </a:clrScheme>
    <a:fontScheme name="Custom 4">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FB9EFD150C3C4A85DB2D65281F9DE7" ma:contentTypeVersion="8" ma:contentTypeDescription="Create a new document." ma:contentTypeScope="" ma:versionID="87bf9068b51927e2a4546f678d10a092">
  <xsd:schema xmlns:xsd="http://www.w3.org/2001/XMLSchema" xmlns:xs="http://www.w3.org/2001/XMLSchema" xmlns:p="http://schemas.microsoft.com/office/2006/metadata/properties" xmlns:ns2="3a33cd16-1970-4d06-a71a-e4076c0ce293" xmlns:ns3="0fff8973-9e5d-413b-8753-c5192a910b7a" targetNamespace="http://schemas.microsoft.com/office/2006/metadata/properties" ma:root="true" ma:fieldsID="6bcdd48e393e332ec4b361e5d7e903c6" ns2:_="" ns3:_="">
    <xsd:import namespace="3a33cd16-1970-4d06-a71a-e4076c0ce293"/>
    <xsd:import namespace="0fff8973-9e5d-413b-8753-c5192a910b7a"/>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3cd16-1970-4d06-a71a-e4076c0ce293"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ff8973-9e5d-413b-8753-c5192a910b7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96AB62-8F00-4C75-B440-244441AC335D}">
  <ds:schemaRefs>
    <ds:schemaRef ds:uri="http://schemas.microsoft.com/sharepoint/v3/contenttype/forms"/>
  </ds:schemaRefs>
</ds:datastoreItem>
</file>

<file path=customXml/itemProps2.xml><?xml version="1.0" encoding="utf-8"?>
<ds:datastoreItem xmlns:ds="http://schemas.openxmlformats.org/officeDocument/2006/customXml" ds:itemID="{3BD181CA-29D2-465F-93DD-A826317D3B11}">
  <ds:schemaRefs>
    <ds:schemaRef ds:uri="http://purl.org/dc/terms/"/>
    <ds:schemaRef ds:uri="http://schemas.openxmlformats.org/package/2006/metadata/core-properties"/>
    <ds:schemaRef ds:uri="3a33cd16-1970-4d06-a71a-e4076c0ce293"/>
    <ds:schemaRef ds:uri="http://purl.org/dc/dcmitype/"/>
    <ds:schemaRef ds:uri="http://schemas.microsoft.com/office/infopath/2007/PartnerControls"/>
    <ds:schemaRef ds:uri="http://purl.org/dc/elements/1.1/"/>
    <ds:schemaRef ds:uri="http://schemas.microsoft.com/office/2006/documentManagement/types"/>
    <ds:schemaRef ds:uri="0fff8973-9e5d-413b-8753-c5192a910b7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44AA40E-99DA-4C96-BF1C-7B7CB4FB49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33cd16-1970-4d06-a71a-e4076c0ce293"/>
    <ds:schemaRef ds:uri="0fff8973-9e5d-413b-8753-c5192a910b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Business direction presentation (widescreen)</Template>
  <TotalTime>3196</TotalTime>
  <Words>5336</Words>
  <Application>Microsoft Office PowerPoint</Application>
  <PresentationFormat>Widescreen</PresentationFormat>
  <Paragraphs>909</Paragraphs>
  <Slides>78</Slides>
  <Notes>75</Notes>
  <HiddenSlides>2</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Arial</vt:lpstr>
      <vt:lpstr>Berlin Sans FB</vt:lpstr>
      <vt:lpstr>Book Antiqua</vt:lpstr>
      <vt:lpstr>Calibri</vt:lpstr>
      <vt:lpstr>Century Gothic</vt:lpstr>
      <vt:lpstr>Courier New</vt:lpstr>
      <vt:lpstr>Poor Richard</vt:lpstr>
      <vt:lpstr>Rockwell</vt:lpstr>
      <vt:lpstr>Tahoma</vt:lpstr>
      <vt:lpstr>Times New Roman</vt:lpstr>
      <vt:lpstr>Wingdings</vt:lpstr>
      <vt:lpstr>Sales Direction 16X9</vt:lpstr>
      <vt:lpstr>PowerPoint Presentation</vt:lpstr>
      <vt:lpstr>PowerPoint Presentation</vt:lpstr>
      <vt:lpstr>PowerPoint Presentation</vt:lpstr>
      <vt:lpstr>PowerPoint Presentation</vt:lpstr>
      <vt:lpstr>PowerPoint Presentation</vt:lpstr>
      <vt:lpstr>PowerPoint Presentation</vt:lpstr>
      <vt:lpstr>Multi Tiered Systems of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FUNCTION-BASED THINKING FRAMEWORK </vt:lpstr>
      <vt:lpstr>PowerPoint Presentation</vt:lpstr>
      <vt:lpstr>PowerPoint Presentation</vt:lpstr>
      <vt:lpstr>PowerPoint Presentation</vt:lpstr>
      <vt:lpstr>Behavioral Science</vt:lpstr>
      <vt:lpstr>PowerPoint Presentation</vt:lpstr>
      <vt:lpstr>PowerPoint Presentation</vt:lpstr>
      <vt:lpstr>PowerPoint Presentation</vt:lpstr>
      <vt:lpstr> Always Start with the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Remember:   Always Start with the Behavior</vt:lpstr>
      <vt:lpstr>PowerPoint Presentation</vt:lpstr>
      <vt:lpstr>Joe throws his pencil and rips his paper during math whenever he is given double-digit math problems.  This results in his being sent to the office.</vt:lpstr>
      <vt:lpstr>PowerPoint Presentation</vt:lpstr>
      <vt:lpstr> </vt:lpstr>
      <vt:lpstr>PowerPoint Presentation</vt:lpstr>
      <vt:lpstr>Joe throws his pencil and rips his paper during math whenever he is given double-digit math problems.  This results in his being sent to the office.</vt:lpstr>
      <vt:lpstr>PowerPoint Presentation</vt:lpstr>
      <vt:lpstr>PowerPoint Presentation</vt:lpstr>
      <vt:lpstr>PowerPoint Presentation</vt:lpstr>
      <vt:lpstr>PowerPoint Presentation</vt:lpstr>
      <vt:lpstr>Tracy</vt:lpstr>
      <vt:lpstr>Frustrated Fred</vt:lpstr>
      <vt:lpstr>PowerPoint Presentation</vt:lpstr>
      <vt:lpstr>PowerPoint Presentation</vt:lpstr>
      <vt:lpstr>PowerPoint Presentation</vt:lpstr>
      <vt:lpstr>PowerPoint Presentation</vt:lpstr>
      <vt:lpstr>PowerPoint Presentation</vt:lpstr>
      <vt:lpstr>PowerPoint Presentation</vt:lpstr>
      <vt:lpstr>FOUNDATIONS:  Settings</vt:lpstr>
      <vt:lpstr>FOUNDATIONS:  Settings</vt:lpstr>
      <vt:lpstr>PowerPoint Presentation</vt:lpstr>
      <vt:lpstr>FOUNDATIONS:  Settings</vt:lpstr>
      <vt:lpstr>FOUNDATIONS:  Settings</vt:lpstr>
      <vt:lpstr>FOUNDATIONS:  Routines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Stretch Break</vt:lpstr>
      <vt:lpstr>PowerPoint Presentation</vt:lpstr>
      <vt:lpstr>Prevention Practice:  Supervision Use active supervision and proximity.</vt:lpstr>
      <vt:lpstr>Prevention Practice:  Opportunity Provide high rates and varied opportunities.</vt:lpstr>
      <vt:lpstr>Prevention Practice: Acknowledgement Use behavior specific praise.</vt:lpstr>
      <vt:lpstr>Prevention Practice:  Prompts/Precorrects  Make the problem behavior irrelevant with anticipaton and reminders.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Cristy Clouse</dc:creator>
  <cp:lastModifiedBy>Kathy Stauffer</cp:lastModifiedBy>
  <cp:revision>220</cp:revision>
  <cp:lastPrinted>2018-09-09T21:27:51Z</cp:lastPrinted>
  <dcterms:created xsi:type="dcterms:W3CDTF">2018-08-07T22:35:39Z</dcterms:created>
  <dcterms:modified xsi:type="dcterms:W3CDTF">2019-06-18T14:17:32Z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0x010100DAFB9EFD150C3C4A85DB2D65281F9DE7</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